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sldIdLst>
    <p:sldId id="256" r:id="rId2"/>
    <p:sldId id="267" r:id="rId3"/>
    <p:sldId id="257" r:id="rId4"/>
    <p:sldId id="273" r:id="rId5"/>
    <p:sldId id="286" r:id="rId6"/>
    <p:sldId id="277" r:id="rId7"/>
    <p:sldId id="274" r:id="rId8"/>
    <p:sldId id="266" r:id="rId9"/>
    <p:sldId id="276" r:id="rId10"/>
    <p:sldId id="275" r:id="rId11"/>
    <p:sldId id="288" r:id="rId12"/>
    <p:sldId id="289" r:id="rId13"/>
    <p:sldId id="306" r:id="rId14"/>
    <p:sldId id="307" r:id="rId15"/>
    <p:sldId id="308" r:id="rId16"/>
    <p:sldId id="304" r:id="rId17"/>
    <p:sldId id="298" r:id="rId18"/>
    <p:sldId id="295" r:id="rId19"/>
    <p:sldId id="299" r:id="rId20"/>
    <p:sldId id="303" r:id="rId21"/>
    <p:sldId id="301" r:id="rId22"/>
    <p:sldId id="300" r:id="rId23"/>
    <p:sldId id="302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5A88D"/>
    <a:srgbClr val="439FC3"/>
    <a:srgbClr val="FA842A"/>
    <a:srgbClr val="43A0C3"/>
    <a:srgbClr val="B53324"/>
    <a:srgbClr val="FA8428"/>
    <a:srgbClr val="B52823"/>
    <a:srgbClr val="B52A24"/>
    <a:srgbClr val="CC79A7"/>
    <a:srgbClr val="76A88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407"/>
    <p:restoredTop sz="93760"/>
  </p:normalViewPr>
  <p:slideViewPr>
    <p:cSldViewPr snapToGrid="0" snapToObjects="1" showGuides="1">
      <p:cViewPr>
        <p:scale>
          <a:sx n="65" d="100"/>
          <a:sy n="65" d="100"/>
        </p:scale>
        <p:origin x="1656" y="92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841457-5238-044D-90F8-51CF1BDB0A62}" type="datetimeFigureOut">
              <a:rPr lang="en-US" smtClean="0"/>
              <a:t>4/16/18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AB1819-EC66-3745-B0F6-96239837FA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0906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Color</a:t>
            </a:r>
            <a:r>
              <a:rPr lang="en-US" baseline="0" dirty="0" smtClean="0"/>
              <a:t> scheme</a:t>
            </a:r>
          </a:p>
          <a:p>
            <a:endParaRPr lang="en-US" baseline="0" dirty="0" smtClean="0"/>
          </a:p>
          <a:p>
            <a:r>
              <a:rPr lang="en-US" dirty="0" smtClean="0"/>
              <a:t>black = "black”</a:t>
            </a:r>
          </a:p>
          <a:p>
            <a:r>
              <a:rPr lang="en-US" dirty="0" smtClean="0"/>
              <a:t>blue = "#439FC3”</a:t>
            </a:r>
          </a:p>
          <a:p>
            <a:r>
              <a:rPr lang="en-US" dirty="0" smtClean="0"/>
              <a:t>green = "#397262”</a:t>
            </a:r>
          </a:p>
          <a:p>
            <a:r>
              <a:rPr lang="en-US" dirty="0" smtClean="0"/>
              <a:t>orange = "#F9842A”</a:t>
            </a:r>
          </a:p>
          <a:p>
            <a:r>
              <a:rPr lang="en-US" dirty="0" smtClean="0"/>
              <a:t>red = "#B52A24”</a:t>
            </a:r>
          </a:p>
          <a:p>
            <a:r>
              <a:rPr lang="en-US" dirty="0" smtClean="0"/>
              <a:t>pink = "#CC79A7"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AB1819-EC66-3745-B0F6-96239837FA0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385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AB1819-EC66-3745-B0F6-96239837FA0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2296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4/16/18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8523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4/16/18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7548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4/16/18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9626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4/16/18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6644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4/16/18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730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4/16/18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484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4/16/18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2293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4/16/18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8913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4/16/18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8412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4/16/18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4126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4/16/18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081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E9276C-B1E4-C248-96AA-E20267F7BF24}" type="datetimeFigureOut">
              <a:rPr lang="en-US" smtClean="0"/>
              <a:t>4/16/18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3535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Yu Gothic" charset="-128"/>
          <a:ea typeface="Yu Gothic" charset="-128"/>
          <a:cs typeface="Yu Gothic" charset="-128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Yu Gothic" charset="-128"/>
          <a:ea typeface="Yu Gothic" charset="-128"/>
          <a:cs typeface="Yu Gothic" charset="-128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Yu Gothic" charset="-128"/>
          <a:ea typeface="Yu Gothic" charset="-128"/>
          <a:cs typeface="Yu Gothic" charset="-128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Yu Gothic" charset="-128"/>
          <a:ea typeface="Yu Gothic" charset="-128"/>
          <a:cs typeface="Yu Gothic" charset="-128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Yu Gothic" charset="-128"/>
          <a:ea typeface="Yu Gothic" charset="-128"/>
          <a:cs typeface="Yu Gothic" charset="-128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Yu Gothic" charset="-128"/>
          <a:ea typeface="Yu Gothic" charset="-128"/>
          <a:cs typeface="Yu Gothic" charset="-128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9" Type="http://schemas.openxmlformats.org/officeDocument/2006/relationships/image" Target="../media/image43.png"/><Relationship Id="rId10" Type="http://schemas.openxmlformats.org/officeDocument/2006/relationships/image" Target="../media/image19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5.png"/><Relationship Id="rId1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7" Type="http://schemas.openxmlformats.org/officeDocument/2006/relationships/image" Target="../media/image21.png"/><Relationship Id="rId8" Type="http://schemas.openxmlformats.org/officeDocument/2006/relationships/image" Target="../media/image22.png"/><Relationship Id="rId9" Type="http://schemas.openxmlformats.org/officeDocument/2006/relationships/image" Target="../media/image23.png"/><Relationship Id="rId10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5.png"/><Relationship Id="rId1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27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7" Type="http://schemas.openxmlformats.org/officeDocument/2006/relationships/image" Target="../media/image21.png"/><Relationship Id="rId8" Type="http://schemas.openxmlformats.org/officeDocument/2006/relationships/image" Target="../media/image22.png"/><Relationship Id="rId9" Type="http://schemas.openxmlformats.org/officeDocument/2006/relationships/image" Target="../media/image23.png"/><Relationship Id="rId10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28.png"/><Relationship Id="rId5" Type="http://schemas.openxmlformats.org/officeDocument/2006/relationships/image" Target="../media/image30.png"/><Relationship Id="rId6" Type="http://schemas.openxmlformats.org/officeDocument/2006/relationships/image" Target="../media/image23.png"/><Relationship Id="rId7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180.png"/><Relationship Id="rId5" Type="http://schemas.openxmlformats.org/officeDocument/2006/relationships/image" Target="../media/image220.png"/><Relationship Id="rId6" Type="http://schemas.openxmlformats.org/officeDocument/2006/relationships/image" Target="../media/image191.png"/><Relationship Id="rId7" Type="http://schemas.openxmlformats.org/officeDocument/2006/relationships/image" Target="../media/image240.png"/><Relationship Id="rId8" Type="http://schemas.openxmlformats.org/officeDocument/2006/relationships/image" Target="../media/image200.png"/><Relationship Id="rId9" Type="http://schemas.openxmlformats.org/officeDocument/2006/relationships/image" Target="../media/image260.png"/><Relationship Id="rId10" Type="http://schemas.openxmlformats.org/officeDocument/2006/relationships/image" Target="../media/image34.png"/><Relationship Id="rId11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.png"/><Relationship Id="rId3" Type="http://schemas.openxmlformats.org/officeDocument/2006/relationships/image" Target="../media/image30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10.png"/><Relationship Id="rId5" Type="http://schemas.openxmlformats.org/officeDocument/2006/relationships/image" Target="../media/image29.png"/><Relationship Id="rId6" Type="http://schemas.openxmlformats.org/officeDocument/2006/relationships/image" Target="../media/image3.png"/><Relationship Id="rId10" Type="http://schemas.openxmlformats.org/officeDocument/2006/relationships/image" Target="../media/image7.png"/><Relationship Id="rId8" Type="http://schemas.openxmlformats.org/officeDocument/2006/relationships/image" Target="../media/image5.png"/><Relationship Id="rId9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9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5.emf"/><Relationship Id="rId8" Type="http://schemas.openxmlformats.org/officeDocument/2006/relationships/image" Target="../media/image6.em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4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79A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2821" y="2121171"/>
            <a:ext cx="11832087" cy="2387600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Modeling site-specific amino-acid preferences deepens phylogenetic estimates of the divergence of viral proteins</a:t>
            </a:r>
          </a:p>
        </p:txBody>
      </p:sp>
    </p:spTree>
    <p:extLst>
      <p:ext uri="{BB962C8B-B14F-4D97-AF65-F5344CB8AC3E}">
        <p14:creationId xmlns:p14="http://schemas.microsoft.com/office/powerpoint/2010/main" val="9488248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Model Comparison Trees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3496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2038856" y="-422970"/>
            <a:ext cx="9188984" cy="7555580"/>
            <a:chOff x="2038856" y="-422970"/>
            <a:chExt cx="9188984" cy="7555580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70740" y="-49875"/>
              <a:ext cx="4900905" cy="685800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0852"/>
            <a:stretch/>
          </p:blipFill>
          <p:spPr>
            <a:xfrm>
              <a:off x="2038856" y="534161"/>
              <a:ext cx="3920724" cy="6113772"/>
            </a:xfrm>
            <a:prstGeom prst="rect">
              <a:avLst/>
            </a:prstGeom>
          </p:spPr>
        </p:pic>
        <p:grpSp>
          <p:nvGrpSpPr>
            <p:cNvPr id="6" name="Group 5"/>
            <p:cNvGrpSpPr/>
            <p:nvPr/>
          </p:nvGrpSpPr>
          <p:grpSpPr>
            <a:xfrm>
              <a:off x="2794070" y="-422970"/>
              <a:ext cx="8433770" cy="7555580"/>
              <a:chOff x="2794070" y="-422970"/>
              <a:chExt cx="8433770" cy="7555580"/>
            </a:xfrm>
          </p:grpSpPr>
          <p:grpSp>
            <p:nvGrpSpPr>
              <p:cNvPr id="17" name="Group 16"/>
              <p:cNvGrpSpPr/>
              <p:nvPr/>
            </p:nvGrpSpPr>
            <p:grpSpPr>
              <a:xfrm>
                <a:off x="2794070" y="-422970"/>
                <a:ext cx="7922820" cy="6655104"/>
                <a:chOff x="2794070" y="-422970"/>
                <a:chExt cx="7922820" cy="6655104"/>
              </a:xfrm>
            </p:grpSpPr>
            <p:grpSp>
              <p:nvGrpSpPr>
                <p:cNvPr id="3" name="Group 2"/>
                <p:cNvGrpSpPr/>
                <p:nvPr/>
              </p:nvGrpSpPr>
              <p:grpSpPr>
                <a:xfrm>
                  <a:off x="2794070" y="358700"/>
                  <a:ext cx="7717822" cy="5873434"/>
                  <a:chOff x="2794070" y="358700"/>
                  <a:chExt cx="7717822" cy="5873434"/>
                </a:xfrm>
              </p:grpSpPr>
              <p:grpSp>
                <p:nvGrpSpPr>
                  <p:cNvPr id="25" name="Group 24"/>
                  <p:cNvGrpSpPr/>
                  <p:nvPr/>
                </p:nvGrpSpPr>
                <p:grpSpPr>
                  <a:xfrm>
                    <a:off x="2794070" y="358700"/>
                    <a:ext cx="2489784" cy="5544633"/>
                    <a:chOff x="2497188" y="358700"/>
                    <a:chExt cx="2489784" cy="5544633"/>
                  </a:xfrm>
                </p:grpSpPr>
                <p:sp>
                  <p:nvSpPr>
                    <p:cNvPr id="12" name="TextBox 11"/>
                    <p:cNvSpPr txBox="1"/>
                    <p:nvPr/>
                  </p:nvSpPr>
                  <p:spPr>
                    <a:xfrm>
                      <a:off x="3414106" y="358700"/>
                      <a:ext cx="785793" cy="369332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b="1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GY94</a:t>
                      </a:r>
                      <a:endParaRPr lang="en-US" b="1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  <p:sp>
                  <p:nvSpPr>
                    <p:cNvPr id="13" name="TextBox 12"/>
                    <p:cNvSpPr txBox="1"/>
                    <p:nvPr/>
                  </p:nvSpPr>
                  <p:spPr>
                    <a:xfrm>
                      <a:off x="2990112" y="2092661"/>
                      <a:ext cx="1547218" cy="369332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</p:spPr>
                  <p:txBody>
                    <a:bodyPr wrap="none" rtlCol="0">
                      <a:spAutoFit/>
                    </a:bodyPr>
                    <a:lstStyle/>
                    <a:p>
                      <a:pPr algn="r"/>
                      <a:r>
                        <a:rPr lang="en-US" b="1" dirty="0" err="1" smtClean="0">
                          <a:solidFill>
                            <a:srgbClr val="43A0C3"/>
                          </a:solidFill>
                          <a:latin typeface="Yu Gothic" charset="-128"/>
                          <a:ea typeface="Yu Gothic" charset="-128"/>
                          <a:cs typeface="Yu Gothic" charset="-128"/>
                        </a:rPr>
                        <a:t>ExpCM</a:t>
                      </a:r>
                      <a:r>
                        <a:rPr lang="en-US" b="1" dirty="0" smtClean="0">
                          <a:solidFill>
                            <a:srgbClr val="43A0C3"/>
                          </a:solidFill>
                          <a:latin typeface="Yu Gothic" charset="-128"/>
                          <a:ea typeface="Yu Gothic" charset="-128"/>
                          <a:cs typeface="Yu Gothic" charset="-128"/>
                        </a:rPr>
                        <a:t> (H1)</a:t>
                      </a:r>
                      <a:endParaRPr lang="en-US" b="1" dirty="0">
                        <a:solidFill>
                          <a:srgbClr val="43A0C3"/>
                        </a:solidFill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  <p:sp>
                  <p:nvSpPr>
                    <p:cNvPr id="14" name="TextBox 13"/>
                    <p:cNvSpPr txBox="1"/>
                    <p:nvPr/>
                  </p:nvSpPr>
                  <p:spPr>
                    <a:xfrm>
                      <a:off x="2990112" y="3814590"/>
                      <a:ext cx="1547218" cy="369332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</p:spPr>
                  <p:txBody>
                    <a:bodyPr wrap="none" rtlCol="0">
                      <a:spAutoFit/>
                    </a:bodyPr>
                    <a:lstStyle/>
                    <a:p>
                      <a:pPr algn="r"/>
                      <a:r>
                        <a:rPr lang="en-US" b="1" dirty="0" err="1" smtClean="0">
                          <a:solidFill>
                            <a:srgbClr val="FA8428"/>
                          </a:solidFill>
                          <a:latin typeface="Yu Gothic" charset="-128"/>
                          <a:ea typeface="Yu Gothic" charset="-128"/>
                          <a:cs typeface="Yu Gothic" charset="-128"/>
                        </a:rPr>
                        <a:t>ExpCM</a:t>
                      </a:r>
                      <a:r>
                        <a:rPr lang="en-US" b="1" dirty="0">
                          <a:solidFill>
                            <a:srgbClr val="FA8428"/>
                          </a:solidFill>
                          <a:latin typeface="Yu Gothic" charset="-128"/>
                          <a:ea typeface="Yu Gothic" charset="-128"/>
                          <a:cs typeface="Yu Gothic" charset="-128"/>
                        </a:rPr>
                        <a:t> </a:t>
                      </a:r>
                      <a:r>
                        <a:rPr lang="en-US" b="1" dirty="0" smtClean="0">
                          <a:solidFill>
                            <a:srgbClr val="FA8428"/>
                          </a:solidFill>
                          <a:latin typeface="Yu Gothic" charset="-128"/>
                          <a:ea typeface="Yu Gothic" charset="-128"/>
                          <a:cs typeface="Yu Gothic" charset="-128"/>
                        </a:rPr>
                        <a:t>(H3)</a:t>
                      </a:r>
                      <a:endParaRPr lang="en-US" b="1" dirty="0">
                        <a:solidFill>
                          <a:srgbClr val="FA8428"/>
                        </a:solidFill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  <p:sp>
                  <p:nvSpPr>
                    <p:cNvPr id="15" name="TextBox 14"/>
                    <p:cNvSpPr txBox="1"/>
                    <p:nvPr/>
                  </p:nvSpPr>
                  <p:spPr>
                    <a:xfrm>
                      <a:off x="2497188" y="5534001"/>
                      <a:ext cx="2489784" cy="369332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</p:spPr>
                  <p:txBody>
                    <a:bodyPr wrap="none" rtlCol="0">
                      <a:spAutoFit/>
                    </a:bodyPr>
                    <a:lstStyle/>
                    <a:p>
                      <a:pPr algn="r"/>
                      <a:r>
                        <a:rPr lang="en-US" b="1" dirty="0" err="1" smtClean="0">
                          <a:solidFill>
                            <a:srgbClr val="75A88D"/>
                          </a:solidFill>
                          <a:latin typeface="Yu Gothic" charset="-128"/>
                          <a:ea typeface="Yu Gothic" charset="-128"/>
                          <a:cs typeface="Yu Gothic" charset="-128"/>
                        </a:rPr>
                        <a:t>ExpCM</a:t>
                      </a:r>
                      <a:r>
                        <a:rPr lang="en-US" b="1" dirty="0">
                          <a:solidFill>
                            <a:srgbClr val="75A88D"/>
                          </a:solidFill>
                          <a:latin typeface="Yu Gothic" charset="-128"/>
                          <a:ea typeface="Yu Gothic" charset="-128"/>
                          <a:cs typeface="Yu Gothic" charset="-128"/>
                        </a:rPr>
                        <a:t> </a:t>
                      </a:r>
                      <a:r>
                        <a:rPr lang="en-US" b="1" dirty="0" smtClean="0">
                          <a:solidFill>
                            <a:srgbClr val="75A88D"/>
                          </a:solidFill>
                          <a:latin typeface="Yu Gothic" charset="-128"/>
                          <a:ea typeface="Yu Gothic" charset="-128"/>
                          <a:cs typeface="Yu Gothic" charset="-128"/>
                        </a:rPr>
                        <a:t>(H1+H3 </a:t>
                      </a:r>
                      <a:r>
                        <a:rPr lang="en-US" b="1" dirty="0" err="1" smtClean="0">
                          <a:solidFill>
                            <a:srgbClr val="75A88D"/>
                          </a:solidFill>
                          <a:latin typeface="Yu Gothic" charset="-128"/>
                          <a:ea typeface="Yu Gothic" charset="-128"/>
                          <a:cs typeface="Yu Gothic" charset="-128"/>
                        </a:rPr>
                        <a:t>avg</a:t>
                      </a:r>
                      <a:r>
                        <a:rPr lang="en-US" b="1" dirty="0" smtClean="0">
                          <a:solidFill>
                            <a:srgbClr val="75A88D"/>
                          </a:solidFill>
                          <a:latin typeface="Yu Gothic" charset="-128"/>
                          <a:ea typeface="Yu Gothic" charset="-128"/>
                          <a:cs typeface="Yu Gothic" charset="-128"/>
                        </a:rPr>
                        <a:t>)</a:t>
                      </a:r>
                      <a:endParaRPr lang="en-US" b="1" dirty="0">
                        <a:solidFill>
                          <a:srgbClr val="75A88D"/>
                        </a:solidFill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p:grp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7" name="TextBox 6"/>
                      <p:cNvSpPr txBox="1"/>
                      <p:nvPr/>
                    </p:nvSpPr>
                    <p:spPr>
                      <a:xfrm>
                        <a:off x="8448073" y="1710235"/>
                        <a:ext cx="1858403" cy="32316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sz="1500" dirty="0" smtClean="0">
                            <a:solidFill>
                              <a:srgbClr val="43A0C3"/>
                            </a:solidFill>
                            <a:latin typeface="Yu Gothic" charset="-128"/>
                            <a:ea typeface="Yu Gothic" charset="-128"/>
                            <a:cs typeface="Yu Gothic" charset="-128"/>
                          </a:rPr>
                          <a:t>ExpCM + </a:t>
                        </a:r>
                        <a14:m>
                          <m:oMath xmlns:m="http://schemas.openxmlformats.org/officeDocument/2006/math">
                            <m:r>
                              <m:rPr>
                                <m:sty m:val="p"/>
                              </m:rPr>
                              <a:rPr lang="el-GR" sz="1500" i="1" smtClean="0">
                                <a:solidFill>
                                  <a:srgbClr val="43A0C3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Γ</m:t>
                            </m:r>
                            <m:r>
                              <a:rPr lang="el-GR" sz="1500" i="1" smtClean="0">
                                <a:solidFill>
                                  <a:srgbClr val="43A0C3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𝜔</m:t>
                            </m:r>
                          </m:oMath>
                        </a14:m>
                        <a:endParaRPr lang="en-US" sz="1500" dirty="0">
                          <a:solidFill>
                            <a:srgbClr val="43A0C3"/>
                          </a:solidFill>
                          <a:latin typeface="Yu Gothic" charset="-128"/>
                          <a:ea typeface="Yu Gothic" charset="-128"/>
                          <a:cs typeface="Yu Gothic" charset="-128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7" name="TextBox 6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8448073" y="1710235"/>
                        <a:ext cx="1858403" cy="323165"/>
                      </a:xfrm>
                      <a:prstGeom prst="rect">
                        <a:avLst/>
                      </a:prstGeom>
                      <a:blipFill rotWithShape="0">
                        <a:blip r:embed="rId9"/>
                        <a:stretch>
                          <a:fillRect l="-1311" t="-3774" b="-20755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sp>
                <p:nvSpPr>
                  <p:cNvPr id="18" name="Triangle 17"/>
                  <p:cNvSpPr/>
                  <p:nvPr/>
                </p:nvSpPr>
                <p:spPr>
                  <a:xfrm flipH="1">
                    <a:off x="7267716" y="4438890"/>
                    <a:ext cx="121827" cy="105023"/>
                  </a:xfrm>
                  <a:prstGeom prst="triangl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9" name="Oval 18"/>
                  <p:cNvSpPr/>
                  <p:nvPr/>
                </p:nvSpPr>
                <p:spPr>
                  <a:xfrm flipH="1">
                    <a:off x="7115747" y="2198036"/>
                    <a:ext cx="105023" cy="105023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0" name="Oval 19"/>
                  <p:cNvSpPr/>
                  <p:nvPr/>
                </p:nvSpPr>
                <p:spPr>
                  <a:xfrm flipH="1">
                    <a:off x="10215104" y="2204624"/>
                    <a:ext cx="105023" cy="105023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2" name="Triangle 21"/>
                  <p:cNvSpPr/>
                  <p:nvPr/>
                </p:nvSpPr>
                <p:spPr>
                  <a:xfrm flipH="1">
                    <a:off x="10314166" y="4436786"/>
                    <a:ext cx="121827" cy="105023"/>
                  </a:xfrm>
                  <a:prstGeom prst="triangl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6" name="Oval 25"/>
                  <p:cNvSpPr/>
                  <p:nvPr/>
                </p:nvSpPr>
                <p:spPr>
                  <a:xfrm flipH="1">
                    <a:off x="7175853" y="5649142"/>
                    <a:ext cx="105023" cy="105023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7" name="Oval 26"/>
                  <p:cNvSpPr/>
                  <p:nvPr/>
                </p:nvSpPr>
                <p:spPr>
                  <a:xfrm flipH="1">
                    <a:off x="10274319" y="5648933"/>
                    <a:ext cx="105023" cy="105023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8" name="Triangle 27"/>
                  <p:cNvSpPr/>
                  <p:nvPr/>
                </p:nvSpPr>
                <p:spPr>
                  <a:xfrm flipH="1">
                    <a:off x="7280876" y="6127111"/>
                    <a:ext cx="121827" cy="105023"/>
                  </a:xfrm>
                  <a:prstGeom prst="triangl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9" name="Triangle 28"/>
                  <p:cNvSpPr/>
                  <p:nvPr/>
                </p:nvSpPr>
                <p:spPr>
                  <a:xfrm flipH="1">
                    <a:off x="10390065" y="6127111"/>
                    <a:ext cx="121827" cy="105023"/>
                  </a:xfrm>
                  <a:prstGeom prst="triangl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16" name="Rectangle 15"/>
                <p:cNvSpPr/>
                <p:nvPr/>
              </p:nvSpPr>
              <p:spPr>
                <a:xfrm>
                  <a:off x="5915891" y="0"/>
                  <a:ext cx="748145" cy="2078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" name="Rectangle 29"/>
                <p:cNvSpPr/>
                <p:nvPr/>
              </p:nvSpPr>
              <p:spPr>
                <a:xfrm>
                  <a:off x="8418337" y="-45720"/>
                  <a:ext cx="979855" cy="225117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" name="Rectangle 30"/>
                <p:cNvSpPr/>
                <p:nvPr/>
              </p:nvSpPr>
              <p:spPr>
                <a:xfrm>
                  <a:off x="8419937" y="1696168"/>
                  <a:ext cx="1357831" cy="27414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" name="Rectangle 31"/>
                <p:cNvSpPr/>
                <p:nvPr/>
              </p:nvSpPr>
              <p:spPr>
                <a:xfrm>
                  <a:off x="5909885" y="1725650"/>
                  <a:ext cx="1357831" cy="27414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" name="Rectangle 32"/>
                <p:cNvSpPr/>
                <p:nvPr/>
              </p:nvSpPr>
              <p:spPr>
                <a:xfrm>
                  <a:off x="5870524" y="3429762"/>
                  <a:ext cx="1357831" cy="27414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" name="Rectangle 33"/>
                <p:cNvSpPr/>
                <p:nvPr/>
              </p:nvSpPr>
              <p:spPr>
                <a:xfrm>
                  <a:off x="8335632" y="3402710"/>
                  <a:ext cx="1625786" cy="30119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" name="Rectangle 34"/>
                <p:cNvSpPr/>
                <p:nvPr/>
              </p:nvSpPr>
              <p:spPr>
                <a:xfrm>
                  <a:off x="5923044" y="5121020"/>
                  <a:ext cx="1586119" cy="34457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" name="Rectangle 35"/>
                <p:cNvSpPr/>
                <p:nvPr/>
              </p:nvSpPr>
              <p:spPr>
                <a:xfrm>
                  <a:off x="8418337" y="5073211"/>
                  <a:ext cx="1790806" cy="304377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" name="TextBox 36"/>
                <p:cNvSpPr txBox="1"/>
                <p:nvPr/>
              </p:nvSpPr>
              <p:spPr>
                <a:xfrm>
                  <a:off x="6076249" y="-409523"/>
                  <a:ext cx="2061783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b="1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No rate variation</a:t>
                  </a:r>
                  <a:endParaRPr lang="en-US" b="1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8" name="TextBox 37"/>
                    <p:cNvSpPr txBox="1"/>
                    <p:nvPr/>
                  </p:nvSpPr>
                  <p:spPr>
                    <a:xfrm>
                      <a:off x="8640681" y="-422970"/>
                      <a:ext cx="2076209" cy="369332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</p:spPr>
                  <p:txBody>
                    <a:bodyPr wrap="none" rtlCol="0">
                      <a:spAutoFit/>
                    </a:bodyPr>
                    <a:lstStyle/>
                    <a:p>
                      <a14:m>
                        <m:oMath xmlns:m="http://schemas.openxmlformats.org/officeDocument/2006/math">
                          <m:r>
                            <a:rPr lang="el-GR" b="1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𝜞𝝎</m:t>
                          </m:r>
                        </m:oMath>
                      </a14:m>
                      <a:r>
                        <a:rPr lang="en-US" b="1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 rate variation</a:t>
                      </a:r>
                      <a:endParaRPr lang="en-US" b="1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38" name="TextBox 37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640681" y="-422970"/>
                      <a:ext cx="2076209" cy="369332"/>
                    </a:xfrm>
                    <a:prstGeom prst="rect">
                      <a:avLst/>
                    </a:prstGeom>
                    <a:blipFill rotWithShape="0">
                      <a:blip r:embed="rId10"/>
                      <a:stretch>
                        <a:fillRect t="-10000" r="-2053" b="-2666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39" name="TextBox 38"/>
              <p:cNvSpPr txBox="1"/>
              <p:nvPr/>
            </p:nvSpPr>
            <p:spPr>
              <a:xfrm>
                <a:off x="5753264" y="6778667"/>
                <a:ext cx="5474576" cy="35394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1700" dirty="0" smtClean="0">
                    <a:latin typeface="Yu Gothic" charset="-128"/>
                    <a:ea typeface="Yu Gothic" charset="-128"/>
                    <a:cs typeface="Yu Gothic" charset="-128"/>
                  </a:rPr>
                  <a:t>Branch length (average codon substitutions per site)</a:t>
                </a:r>
                <a:endParaRPr lang="en-US" sz="17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310678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Model comparison scatterplots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57370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Group 87"/>
          <p:cNvGrpSpPr/>
          <p:nvPr/>
        </p:nvGrpSpPr>
        <p:grpSpPr>
          <a:xfrm>
            <a:off x="-1976624" y="-178765"/>
            <a:ext cx="14795095" cy="7679713"/>
            <a:chOff x="-1976624" y="-178765"/>
            <a:chExt cx="14795095" cy="7679713"/>
          </a:xfrm>
        </p:grpSpPr>
        <p:grpSp>
          <p:nvGrpSpPr>
            <p:cNvPr id="79" name="Group 78"/>
            <p:cNvGrpSpPr/>
            <p:nvPr/>
          </p:nvGrpSpPr>
          <p:grpSpPr>
            <a:xfrm>
              <a:off x="-1976624" y="-178765"/>
              <a:ext cx="14795095" cy="7679713"/>
              <a:chOff x="-1976624" y="-178765"/>
              <a:chExt cx="14795095" cy="7679713"/>
            </a:xfrm>
          </p:grpSpPr>
          <p:grpSp>
            <p:nvGrpSpPr>
              <p:cNvPr id="74" name="Group 73"/>
              <p:cNvGrpSpPr/>
              <p:nvPr/>
            </p:nvGrpSpPr>
            <p:grpSpPr>
              <a:xfrm>
                <a:off x="-1976624" y="-178765"/>
                <a:ext cx="14795095" cy="3920144"/>
                <a:chOff x="-1976624" y="-178765"/>
                <a:chExt cx="14795095" cy="3920144"/>
              </a:xfrm>
            </p:grpSpPr>
            <p:pic>
              <p:nvPicPr>
                <p:cNvPr id="2" name="Picture 1"/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31749" b="31529"/>
                <a:stretch/>
              </p:blipFill>
              <p:spPr>
                <a:xfrm>
                  <a:off x="-1705046" y="494674"/>
                  <a:ext cx="6858000" cy="2518349"/>
                </a:xfrm>
                <a:prstGeom prst="rect">
                  <a:avLst/>
                </a:prstGeom>
              </p:spPr>
            </p:pic>
            <p:pic>
              <p:nvPicPr>
                <p:cNvPr id="5" name="Picture 4"/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31749" b="31529"/>
                <a:stretch/>
              </p:blipFill>
              <p:spPr>
                <a:xfrm>
                  <a:off x="5875736" y="494673"/>
                  <a:ext cx="6858000" cy="2518349"/>
                </a:xfrm>
                <a:prstGeom prst="rect">
                  <a:avLst/>
                </a:prstGeom>
              </p:spPr>
            </p:pic>
            <p:grpSp>
              <p:nvGrpSpPr>
                <p:cNvPr id="7" name="Group 6"/>
                <p:cNvGrpSpPr/>
                <p:nvPr/>
              </p:nvGrpSpPr>
              <p:grpSpPr>
                <a:xfrm>
                  <a:off x="-1056904" y="3310492"/>
                  <a:ext cx="6209858" cy="430887"/>
                  <a:chOff x="-1816028" y="100989"/>
                  <a:chExt cx="6209858" cy="430887"/>
                </a:xfrm>
              </p:grpSpPr>
              <p:cxnSp>
                <p:nvCxnSpPr>
                  <p:cNvPr id="44" name="Straight Connector 43"/>
                  <p:cNvCxnSpPr/>
                  <p:nvPr/>
                </p:nvCxnSpPr>
                <p:spPr>
                  <a:xfrm>
                    <a:off x="-1816028" y="316432"/>
                    <a:ext cx="6209858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5" name="TextBox 44"/>
                  <p:cNvSpPr txBox="1"/>
                  <p:nvPr/>
                </p:nvSpPr>
                <p:spPr>
                  <a:xfrm>
                    <a:off x="336774" y="100989"/>
                    <a:ext cx="2307042" cy="430887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2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no </a:t>
                    </a:r>
                    <a:r>
                      <a:rPr lang="en-US" sz="22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rate </a:t>
                    </a:r>
                    <a:r>
                      <a:rPr lang="en-US" sz="22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variation</a:t>
                    </a:r>
                    <a:endParaRPr lang="en-US" sz="22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p:grpSp>
            <p:sp>
              <p:nvSpPr>
                <p:cNvPr id="46" name="Rectangle 45"/>
                <p:cNvSpPr/>
                <p:nvPr/>
              </p:nvSpPr>
              <p:spPr>
                <a:xfrm>
                  <a:off x="-941490" y="494673"/>
                  <a:ext cx="13675225" cy="20857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67" name="Group 66"/>
                <p:cNvGrpSpPr/>
                <p:nvPr/>
              </p:nvGrpSpPr>
              <p:grpSpPr>
                <a:xfrm>
                  <a:off x="-786859" y="-178765"/>
                  <a:ext cx="5928286" cy="769441"/>
                  <a:chOff x="-786859" y="-178765"/>
                  <a:chExt cx="5928286" cy="769441"/>
                </a:xfrm>
              </p:grpSpPr>
              <p:sp>
                <p:nvSpPr>
                  <p:cNvPr id="37" name="TextBox 36"/>
                  <p:cNvSpPr txBox="1"/>
                  <p:nvPr/>
                </p:nvSpPr>
                <p:spPr>
                  <a:xfrm>
                    <a:off x="-786859" y="159789"/>
                    <a:ext cx="1351652" cy="430887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200" b="1" dirty="0" smtClean="0">
                        <a:solidFill>
                          <a:srgbClr val="439FC3"/>
                        </a:solidFill>
                        <a:latin typeface="Yu Gothic" charset="-128"/>
                        <a:ea typeface="Yu Gothic" charset="-128"/>
                        <a:cs typeface="Yu Gothic" charset="-128"/>
                      </a:rPr>
                      <a:t>H1 </a:t>
                    </a:r>
                    <a:r>
                      <a:rPr lang="en-US" sz="2200" b="1" dirty="0" err="1" smtClean="0">
                        <a:solidFill>
                          <a:srgbClr val="439FC3"/>
                        </a:solidFill>
                        <a:latin typeface="Yu Gothic" charset="-128"/>
                        <a:ea typeface="Yu Gothic" charset="-128"/>
                        <a:cs typeface="Yu Gothic" charset="-128"/>
                      </a:rPr>
                      <a:t>prefs</a:t>
                    </a:r>
                    <a:endParaRPr lang="en-US" sz="2200" b="1" dirty="0">
                      <a:solidFill>
                        <a:srgbClr val="439FC3"/>
                      </a:solidFill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  <p:sp>
                <p:nvSpPr>
                  <p:cNvPr id="42" name="TextBox 41"/>
                  <p:cNvSpPr txBox="1"/>
                  <p:nvPr/>
                </p:nvSpPr>
                <p:spPr>
                  <a:xfrm>
                    <a:off x="1410191" y="159789"/>
                    <a:ext cx="1351652" cy="430887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200" b="1" dirty="0" smtClean="0">
                        <a:solidFill>
                          <a:srgbClr val="FA842A"/>
                        </a:solidFill>
                        <a:latin typeface="Yu Gothic" charset="-128"/>
                        <a:ea typeface="Yu Gothic" charset="-128"/>
                        <a:cs typeface="Yu Gothic" charset="-128"/>
                      </a:rPr>
                      <a:t>H3 </a:t>
                    </a:r>
                    <a:r>
                      <a:rPr lang="en-US" sz="2200" b="1" dirty="0" err="1" smtClean="0">
                        <a:solidFill>
                          <a:srgbClr val="FA842A"/>
                        </a:solidFill>
                        <a:latin typeface="Yu Gothic" charset="-128"/>
                        <a:ea typeface="Yu Gothic" charset="-128"/>
                        <a:cs typeface="Yu Gothic" charset="-128"/>
                      </a:rPr>
                      <a:t>prefs</a:t>
                    </a:r>
                    <a:endParaRPr lang="en-US" sz="2200" b="1" dirty="0">
                      <a:solidFill>
                        <a:srgbClr val="FA842A"/>
                      </a:solidFill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  <p:sp>
                <p:nvSpPr>
                  <p:cNvPr id="43" name="TextBox 42"/>
                  <p:cNvSpPr txBox="1"/>
                  <p:nvPr/>
                </p:nvSpPr>
                <p:spPr>
                  <a:xfrm>
                    <a:off x="3695880" y="-178765"/>
                    <a:ext cx="1445547" cy="769441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2200" b="1" dirty="0" smtClean="0">
                        <a:solidFill>
                          <a:srgbClr val="75A88D"/>
                        </a:solidFill>
                        <a:latin typeface="Yu Gothic" charset="-128"/>
                        <a:ea typeface="Yu Gothic" charset="-128"/>
                        <a:cs typeface="Yu Gothic" charset="-128"/>
                      </a:rPr>
                      <a:t>H1+H3 </a:t>
                    </a:r>
                    <a:r>
                      <a:rPr lang="en-US" sz="2200" b="1" dirty="0" err="1" smtClean="0">
                        <a:solidFill>
                          <a:srgbClr val="75A88D"/>
                        </a:solidFill>
                        <a:latin typeface="Yu Gothic" charset="-128"/>
                        <a:ea typeface="Yu Gothic" charset="-128"/>
                        <a:cs typeface="Yu Gothic" charset="-128"/>
                      </a:rPr>
                      <a:t>avg</a:t>
                    </a:r>
                    <a:r>
                      <a:rPr lang="en-US" sz="2200" b="1" dirty="0" smtClean="0">
                        <a:solidFill>
                          <a:srgbClr val="75A88D"/>
                        </a:solidFill>
                        <a:latin typeface="Yu Gothic" charset="-128"/>
                        <a:ea typeface="Yu Gothic" charset="-128"/>
                        <a:cs typeface="Yu Gothic" charset="-128"/>
                      </a:rPr>
                      <a:t> </a:t>
                    </a:r>
                    <a:r>
                      <a:rPr lang="en-US" sz="2200" b="1" dirty="0" err="1" smtClean="0">
                        <a:solidFill>
                          <a:srgbClr val="75A88D"/>
                        </a:solidFill>
                        <a:latin typeface="Yu Gothic" charset="-128"/>
                        <a:ea typeface="Yu Gothic" charset="-128"/>
                        <a:cs typeface="Yu Gothic" charset="-128"/>
                      </a:rPr>
                      <a:t>prefs</a:t>
                    </a:r>
                    <a:endParaRPr lang="en-US" sz="2200" b="1" dirty="0">
                      <a:solidFill>
                        <a:srgbClr val="75A88D"/>
                      </a:solidFill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p:grpSp>
            <p:sp>
              <p:nvSpPr>
                <p:cNvPr id="47" name="TextBox 46"/>
                <p:cNvSpPr txBox="1"/>
                <p:nvPr/>
              </p:nvSpPr>
              <p:spPr>
                <a:xfrm rot="16200000">
                  <a:off x="-1963770" y="1469381"/>
                  <a:ext cx="886781" cy="43088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GY94</a:t>
                  </a:r>
                  <a:endParaRPr lang="en-US" sz="2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48" name="TextBox 47"/>
                <p:cNvSpPr txBox="1"/>
                <p:nvPr/>
              </p:nvSpPr>
              <p:spPr>
                <a:xfrm>
                  <a:off x="-632970" y="2789834"/>
                  <a:ext cx="1112805" cy="43088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2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endParaRPr lang="en-US" sz="2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49" name="TextBox 48"/>
                <p:cNvSpPr txBox="1"/>
                <p:nvPr/>
              </p:nvSpPr>
              <p:spPr>
                <a:xfrm>
                  <a:off x="1552078" y="2789834"/>
                  <a:ext cx="1112805" cy="43088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200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endParaRPr lang="en-US" sz="2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50" name="TextBox 49"/>
                <p:cNvSpPr txBox="1"/>
                <p:nvPr/>
              </p:nvSpPr>
              <p:spPr>
                <a:xfrm>
                  <a:off x="3859943" y="2789834"/>
                  <a:ext cx="1112805" cy="43088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2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endParaRPr lang="en-US" sz="2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grpSp>
              <p:nvGrpSpPr>
                <p:cNvPr id="51" name="Group 50"/>
                <p:cNvGrpSpPr/>
                <p:nvPr/>
              </p:nvGrpSpPr>
              <p:grpSpPr>
                <a:xfrm>
                  <a:off x="6662057" y="3310492"/>
                  <a:ext cx="6071678" cy="430887"/>
                  <a:chOff x="-1978735" y="100989"/>
                  <a:chExt cx="6071678" cy="430887"/>
                </a:xfrm>
              </p:grpSpPr>
              <p:cxnSp>
                <p:nvCxnSpPr>
                  <p:cNvPr id="52" name="Straight Connector 51"/>
                  <p:cNvCxnSpPr/>
                  <p:nvPr/>
                </p:nvCxnSpPr>
                <p:spPr>
                  <a:xfrm>
                    <a:off x="-1978735" y="316432"/>
                    <a:ext cx="6071678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53" name="TextBox 52"/>
                      <p:cNvSpPr txBox="1"/>
                      <p:nvPr/>
                    </p:nvSpPr>
                    <p:spPr>
                      <a:xfrm>
                        <a:off x="58372" y="100989"/>
                        <a:ext cx="2367764" cy="430887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14:m>
                          <m:oMath xmlns:m="http://schemas.openxmlformats.org/officeDocument/2006/math">
                            <m:r>
                              <a:rPr lang="el-GR" sz="22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𝛤𝜔</m:t>
                            </m:r>
                          </m:oMath>
                        </a14:m>
                        <a:r>
                          <a:rPr lang="en-US" sz="2200" dirty="0" smtClean="0">
                            <a:latin typeface="Yu Gothic" charset="-128"/>
                            <a:ea typeface="Yu Gothic" charset="-128"/>
                            <a:cs typeface="Yu Gothic" charset="-128"/>
                          </a:rPr>
                          <a:t> rate variation</a:t>
                        </a:r>
                        <a:endParaRPr lang="en-US" sz="2200" dirty="0">
                          <a:latin typeface="Yu Gothic" charset="-128"/>
                          <a:ea typeface="Yu Gothic" charset="-128"/>
                          <a:cs typeface="Yu Gothic" charset="-128"/>
                        </a:endParaRPr>
                      </a:p>
                    </p:txBody>
                  </p:sp>
                </mc:Choice>
                <mc:Fallback>
                  <p:sp>
                    <p:nvSpPr>
                      <p:cNvPr id="53" name="TextBox 52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58372" y="100989"/>
                        <a:ext cx="2367764" cy="430887"/>
                      </a:xfrm>
                      <a:prstGeom prst="rect">
                        <a:avLst/>
                      </a:prstGeom>
                      <a:blipFill rotWithShape="0">
                        <a:blip r:embed="rId4"/>
                        <a:stretch>
                          <a:fillRect l="-258" t="-9859" r="-2835" b="-28169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54" name="TextBox 53"/>
                    <p:cNvSpPr txBox="1"/>
                    <p:nvPr/>
                  </p:nvSpPr>
                  <p:spPr>
                    <a:xfrm rot="16200000">
                      <a:off x="5262361" y="1469381"/>
                      <a:ext cx="1452449" cy="43088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22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GY94+</a:t>
                      </a: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22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Γ</m:t>
                          </m:r>
                          <m:r>
                            <a:rPr lang="el-GR" sz="22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𝜔</m:t>
                          </m:r>
                        </m:oMath>
                      </a14:m>
                      <a:endParaRPr lang="en-US" sz="22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>
                <p:sp>
                  <p:nvSpPr>
                    <p:cNvPr id="54" name="TextBox 53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16200000">
                      <a:off x="5262361" y="1469381"/>
                      <a:ext cx="1452449" cy="430887"/>
                    </a:xfrm>
                    <a:prstGeom prst="rect">
                      <a:avLst/>
                    </a:prstGeom>
                    <a:blipFill rotWithShape="0">
                      <a:blip r:embed="rId5"/>
                      <a:stretch>
                        <a:fillRect l="-9859" r="-28169" b="-543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55" name="TextBox 54"/>
                    <p:cNvSpPr txBox="1"/>
                    <p:nvPr/>
                  </p:nvSpPr>
                  <p:spPr>
                    <a:xfrm>
                      <a:off x="6668275" y="2823623"/>
                      <a:ext cx="1773733" cy="43088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2200" dirty="0" err="1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ExpCM</a:t>
                      </a:r>
                      <a:r>
                        <a:rPr lang="en-US" sz="22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+</a:t>
                      </a: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2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Γ</m:t>
                          </m:r>
                          <m:r>
                            <a:rPr lang="el-GR" sz="2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𝜔</m:t>
                          </m:r>
                        </m:oMath>
                      </a14:m>
                      <a:endParaRPr lang="en-US" sz="22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>
                <p:sp>
                  <p:nvSpPr>
                    <p:cNvPr id="55" name="TextBox 54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668275" y="2823623"/>
                      <a:ext cx="1773733" cy="430887"/>
                    </a:xfrm>
                    <a:prstGeom prst="rect">
                      <a:avLst/>
                    </a:prstGeom>
                    <a:blipFill rotWithShape="0">
                      <a:blip r:embed="rId6"/>
                      <a:stretch>
                        <a:fillRect l="-4467" t="-9859" b="-2816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56" name="TextBox 55"/>
                    <p:cNvSpPr txBox="1"/>
                    <p:nvPr/>
                  </p:nvSpPr>
                  <p:spPr>
                    <a:xfrm>
                      <a:off x="8884871" y="2797518"/>
                      <a:ext cx="1678473" cy="43088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2200" dirty="0" err="1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ExpC</a:t>
                      </a:r>
                      <a:r>
                        <a:rPr lang="en-US" sz="22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M+</a:t>
                      </a: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2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Γ</m:t>
                          </m:r>
                          <m:r>
                            <a:rPr lang="el-GR" sz="2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𝜔</m:t>
                          </m:r>
                        </m:oMath>
                      </a14:m>
                      <a:endParaRPr lang="en-US" sz="22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>
                <p:sp>
                  <p:nvSpPr>
                    <p:cNvPr id="56" name="TextBox 55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884871" y="2797518"/>
                      <a:ext cx="1678473" cy="430887"/>
                    </a:xfrm>
                    <a:prstGeom prst="rect">
                      <a:avLst/>
                    </a:prstGeom>
                    <a:blipFill rotWithShape="0">
                      <a:blip r:embed="rId7"/>
                      <a:stretch>
                        <a:fillRect l="-4710" t="-9859" b="-2676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57" name="TextBox 56"/>
                    <p:cNvSpPr txBox="1"/>
                    <p:nvPr/>
                  </p:nvSpPr>
                  <p:spPr>
                    <a:xfrm>
                      <a:off x="11133586" y="2797518"/>
                      <a:ext cx="1684885" cy="43088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22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ExpCM</a:t>
                      </a:r>
                      <a14:m>
                        <m:oMath xmlns:m="http://schemas.openxmlformats.org/officeDocument/2006/math">
                          <m:r>
                            <a:rPr lang="en-US" sz="2200" b="0" i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l-GR" sz="2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Γ</m:t>
                          </m:r>
                          <m:r>
                            <a:rPr lang="el-GR" sz="2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𝜔</m:t>
                          </m:r>
                        </m:oMath>
                      </a14:m>
                      <a:endParaRPr lang="en-US" sz="22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>
                <p:sp>
                  <p:nvSpPr>
                    <p:cNvPr id="57" name="TextBox 56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1133586" y="2797518"/>
                      <a:ext cx="1684885" cy="430887"/>
                    </a:xfrm>
                    <a:prstGeom prst="rect">
                      <a:avLst/>
                    </a:prstGeom>
                    <a:blipFill rotWithShape="0">
                      <a:blip r:embed="rId8"/>
                      <a:stretch>
                        <a:fillRect l="-4693" t="-9859" b="-2676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66" name="Group 65"/>
                <p:cNvGrpSpPr/>
                <p:nvPr/>
              </p:nvGrpSpPr>
              <p:grpSpPr>
                <a:xfrm>
                  <a:off x="6784546" y="-178765"/>
                  <a:ext cx="5811597" cy="769441"/>
                  <a:chOff x="6784546" y="-256736"/>
                  <a:chExt cx="5811597" cy="769441"/>
                </a:xfrm>
              </p:grpSpPr>
              <p:sp>
                <p:nvSpPr>
                  <p:cNvPr id="63" name="TextBox 62"/>
                  <p:cNvSpPr txBox="1"/>
                  <p:nvPr/>
                </p:nvSpPr>
                <p:spPr>
                  <a:xfrm>
                    <a:off x="6784546" y="81818"/>
                    <a:ext cx="1351652" cy="430887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200" b="1" dirty="0" smtClean="0">
                        <a:solidFill>
                          <a:srgbClr val="439FC3"/>
                        </a:solidFill>
                        <a:latin typeface="Yu Gothic" charset="-128"/>
                        <a:ea typeface="Yu Gothic" charset="-128"/>
                        <a:cs typeface="Yu Gothic" charset="-128"/>
                      </a:rPr>
                      <a:t>H1 </a:t>
                    </a:r>
                    <a:r>
                      <a:rPr lang="en-US" sz="2200" b="1" dirty="0" err="1" smtClean="0">
                        <a:solidFill>
                          <a:srgbClr val="439FC3"/>
                        </a:solidFill>
                        <a:latin typeface="Yu Gothic" charset="-128"/>
                        <a:ea typeface="Yu Gothic" charset="-128"/>
                        <a:cs typeface="Yu Gothic" charset="-128"/>
                      </a:rPr>
                      <a:t>prefs</a:t>
                    </a:r>
                    <a:endParaRPr lang="en-US" sz="2200" b="1" dirty="0">
                      <a:solidFill>
                        <a:srgbClr val="439FC3"/>
                      </a:solidFill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  <p:sp>
                <p:nvSpPr>
                  <p:cNvPr id="64" name="TextBox 63"/>
                  <p:cNvSpPr txBox="1"/>
                  <p:nvPr/>
                </p:nvSpPr>
                <p:spPr>
                  <a:xfrm>
                    <a:off x="8981596" y="81818"/>
                    <a:ext cx="1351652" cy="430887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200" b="1" dirty="0" smtClean="0">
                        <a:solidFill>
                          <a:srgbClr val="FA842A"/>
                        </a:solidFill>
                        <a:latin typeface="Yu Gothic" charset="-128"/>
                        <a:ea typeface="Yu Gothic" charset="-128"/>
                        <a:cs typeface="Yu Gothic" charset="-128"/>
                      </a:rPr>
                      <a:t>H3 </a:t>
                    </a:r>
                    <a:r>
                      <a:rPr lang="en-US" sz="2200" b="1" dirty="0" err="1" smtClean="0">
                        <a:solidFill>
                          <a:srgbClr val="FA842A"/>
                        </a:solidFill>
                        <a:latin typeface="Yu Gothic" charset="-128"/>
                        <a:ea typeface="Yu Gothic" charset="-128"/>
                        <a:cs typeface="Yu Gothic" charset="-128"/>
                      </a:rPr>
                      <a:t>prefs</a:t>
                    </a:r>
                    <a:endParaRPr lang="en-US" sz="2200" b="1" dirty="0">
                      <a:solidFill>
                        <a:srgbClr val="FA842A"/>
                      </a:solidFill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  <p:sp>
                <p:nvSpPr>
                  <p:cNvPr id="65" name="TextBox 64"/>
                  <p:cNvSpPr txBox="1"/>
                  <p:nvPr/>
                </p:nvSpPr>
                <p:spPr>
                  <a:xfrm>
                    <a:off x="11133586" y="-256736"/>
                    <a:ext cx="1462557" cy="769441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2200" b="1" dirty="0" smtClean="0">
                        <a:solidFill>
                          <a:srgbClr val="75A88D"/>
                        </a:solidFill>
                        <a:latin typeface="Yu Gothic" charset="-128"/>
                        <a:ea typeface="Yu Gothic" charset="-128"/>
                        <a:cs typeface="Yu Gothic" charset="-128"/>
                      </a:rPr>
                      <a:t>H1+H3 </a:t>
                    </a:r>
                    <a:r>
                      <a:rPr lang="en-US" sz="2200" b="1" dirty="0" err="1" smtClean="0">
                        <a:solidFill>
                          <a:srgbClr val="75A88D"/>
                        </a:solidFill>
                        <a:latin typeface="Yu Gothic" charset="-128"/>
                        <a:ea typeface="Yu Gothic" charset="-128"/>
                        <a:cs typeface="Yu Gothic" charset="-128"/>
                      </a:rPr>
                      <a:t>avg</a:t>
                    </a:r>
                    <a:r>
                      <a:rPr lang="en-US" sz="2200" b="1" dirty="0" smtClean="0">
                        <a:solidFill>
                          <a:srgbClr val="75A88D"/>
                        </a:solidFill>
                        <a:latin typeface="Yu Gothic" charset="-128"/>
                        <a:ea typeface="Yu Gothic" charset="-128"/>
                        <a:cs typeface="Yu Gothic" charset="-128"/>
                      </a:rPr>
                      <a:t> </a:t>
                    </a:r>
                    <a:r>
                      <a:rPr lang="en-US" sz="2200" b="1" dirty="0" err="1" smtClean="0">
                        <a:solidFill>
                          <a:srgbClr val="75A88D"/>
                        </a:solidFill>
                        <a:latin typeface="Yu Gothic" charset="-128"/>
                        <a:ea typeface="Yu Gothic" charset="-128"/>
                        <a:cs typeface="Yu Gothic" charset="-128"/>
                      </a:rPr>
                      <a:t>prefs</a:t>
                    </a:r>
                    <a:endParaRPr lang="en-US" sz="2200" b="1" dirty="0">
                      <a:solidFill>
                        <a:srgbClr val="75A88D"/>
                      </a:solidFill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p:grpSp>
            <p:sp>
              <p:nvSpPr>
                <p:cNvPr id="72" name="TextBox 71"/>
                <p:cNvSpPr txBox="1"/>
                <p:nvPr/>
              </p:nvSpPr>
              <p:spPr>
                <a:xfrm>
                  <a:off x="-1976624" y="44963"/>
                  <a:ext cx="449162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b="1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A</a:t>
                  </a:r>
                  <a:endParaRPr lang="en-US" sz="3000" b="1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grpSp>
            <p:nvGrpSpPr>
              <p:cNvPr id="75" name="Group 74"/>
              <p:cNvGrpSpPr/>
              <p:nvPr/>
            </p:nvGrpSpPr>
            <p:grpSpPr>
              <a:xfrm>
                <a:off x="1837334" y="4252269"/>
                <a:ext cx="7105956" cy="3248679"/>
                <a:chOff x="2263750" y="3821963"/>
                <a:chExt cx="7105956" cy="3248679"/>
              </a:xfrm>
            </p:grpSpPr>
            <p:pic>
              <p:nvPicPr>
                <p:cNvPr id="6" name="Picture 5"/>
                <p:cNvPicPr>
                  <a:picLocks noChangeAspect="1"/>
                </p:cNvPicPr>
                <p:nvPr/>
              </p:nvPicPr>
              <p:blipFill rotWithShape="1"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31749" b="31529"/>
                <a:stretch/>
              </p:blipFill>
              <p:spPr>
                <a:xfrm>
                  <a:off x="2453287" y="4339651"/>
                  <a:ext cx="6858000" cy="2518349"/>
                </a:xfrm>
                <a:prstGeom prst="rect">
                  <a:avLst/>
                </a:prstGeom>
              </p:spPr>
            </p:pic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58" name="TextBox 57"/>
                    <p:cNvSpPr txBox="1"/>
                    <p:nvPr/>
                  </p:nvSpPr>
                  <p:spPr>
                    <a:xfrm>
                      <a:off x="3288123" y="6639755"/>
                      <a:ext cx="1741879" cy="43088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2200" dirty="0" err="1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ExpCM</a:t>
                      </a:r>
                      <a:r>
                        <a:rPr lang="en-US" sz="22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+</a:t>
                      </a: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2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Γ</m:t>
                          </m:r>
                          <m:r>
                            <a:rPr lang="el-GR" sz="2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𝜔</m:t>
                          </m:r>
                        </m:oMath>
                      </a14:m>
                      <a:endParaRPr lang="en-US" sz="22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>
                <p:sp>
                  <p:nvSpPr>
                    <p:cNvPr id="58" name="TextBox 57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288123" y="6639755"/>
                      <a:ext cx="1741879" cy="430887"/>
                    </a:xfrm>
                    <a:prstGeom prst="rect">
                      <a:avLst/>
                    </a:prstGeom>
                    <a:blipFill rotWithShape="0">
                      <a:blip r:embed="rId10"/>
                      <a:stretch>
                        <a:fillRect l="-4545" t="-10000" b="-2857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59" name="TextBox 58"/>
                    <p:cNvSpPr txBox="1"/>
                    <p:nvPr/>
                  </p:nvSpPr>
                  <p:spPr>
                    <a:xfrm>
                      <a:off x="5521487" y="6639755"/>
                      <a:ext cx="1678473" cy="43088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2200" dirty="0" err="1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ExpC</a:t>
                      </a:r>
                      <a:r>
                        <a:rPr lang="en-US" sz="22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M+</a:t>
                      </a: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2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Γ</m:t>
                          </m:r>
                          <m:r>
                            <a:rPr lang="el-GR" sz="2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𝜔</m:t>
                          </m:r>
                        </m:oMath>
                      </a14:m>
                      <a:endParaRPr lang="en-US" sz="22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>
                <p:sp>
                  <p:nvSpPr>
                    <p:cNvPr id="59" name="TextBox 58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521487" y="6639755"/>
                      <a:ext cx="1678473" cy="430887"/>
                    </a:xfrm>
                    <a:prstGeom prst="rect">
                      <a:avLst/>
                    </a:prstGeom>
                    <a:blipFill rotWithShape="0">
                      <a:blip r:embed="rId11"/>
                      <a:stretch>
                        <a:fillRect l="-4727" t="-10000" b="-2857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60" name="TextBox 59"/>
                    <p:cNvSpPr txBox="1"/>
                    <p:nvPr/>
                  </p:nvSpPr>
                  <p:spPr>
                    <a:xfrm>
                      <a:off x="7662892" y="6639755"/>
                      <a:ext cx="1684885" cy="43088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22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ExpCM</a:t>
                      </a:r>
                      <a14:m>
                        <m:oMath xmlns:m="http://schemas.openxmlformats.org/officeDocument/2006/math">
                          <m:r>
                            <a:rPr lang="en-US" sz="2200" b="0" i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l-GR" sz="2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Γ</m:t>
                          </m:r>
                          <m:r>
                            <a:rPr lang="el-GR" sz="2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𝜔</m:t>
                          </m:r>
                        </m:oMath>
                      </a14:m>
                      <a:endParaRPr lang="en-US" sz="22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>
                <p:sp>
                  <p:nvSpPr>
                    <p:cNvPr id="60" name="TextBox 59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662892" y="6639755"/>
                      <a:ext cx="1684885" cy="430887"/>
                    </a:xfrm>
                    <a:prstGeom prst="rect">
                      <a:avLst/>
                    </a:prstGeom>
                    <a:blipFill rotWithShape="0">
                      <a:blip r:embed="rId12"/>
                      <a:stretch>
                        <a:fillRect l="-4710" t="-10000" b="-2857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61" name="TextBox 60"/>
                <p:cNvSpPr txBox="1"/>
                <p:nvPr/>
              </p:nvSpPr>
              <p:spPr>
                <a:xfrm rot="16200000">
                  <a:off x="2030827" y="5260570"/>
                  <a:ext cx="1112805" cy="43088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2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endParaRPr lang="en-US" sz="2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62" name="Rectangle 61"/>
                <p:cNvSpPr/>
                <p:nvPr/>
              </p:nvSpPr>
              <p:spPr>
                <a:xfrm>
                  <a:off x="3110316" y="4124208"/>
                  <a:ext cx="6259390" cy="43217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68" name="Group 67"/>
                <p:cNvGrpSpPr/>
                <p:nvPr/>
              </p:nvGrpSpPr>
              <p:grpSpPr>
                <a:xfrm>
                  <a:off x="3397004" y="3821963"/>
                  <a:ext cx="5728576" cy="771031"/>
                  <a:chOff x="6784546" y="-70068"/>
                  <a:chExt cx="5728576" cy="771031"/>
                </a:xfrm>
              </p:grpSpPr>
              <p:sp>
                <p:nvSpPr>
                  <p:cNvPr id="69" name="TextBox 68"/>
                  <p:cNvSpPr txBox="1"/>
                  <p:nvPr/>
                </p:nvSpPr>
                <p:spPr>
                  <a:xfrm>
                    <a:off x="6784546" y="270076"/>
                    <a:ext cx="1351652" cy="430887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200" b="1" dirty="0" smtClean="0">
                        <a:solidFill>
                          <a:srgbClr val="439FC3"/>
                        </a:solidFill>
                        <a:latin typeface="Yu Gothic" charset="-128"/>
                        <a:ea typeface="Yu Gothic" charset="-128"/>
                        <a:cs typeface="Yu Gothic" charset="-128"/>
                      </a:rPr>
                      <a:t>H1 </a:t>
                    </a:r>
                    <a:r>
                      <a:rPr lang="en-US" sz="2200" b="1" dirty="0" err="1" smtClean="0">
                        <a:solidFill>
                          <a:srgbClr val="439FC3"/>
                        </a:solidFill>
                        <a:latin typeface="Yu Gothic" charset="-128"/>
                        <a:ea typeface="Yu Gothic" charset="-128"/>
                        <a:cs typeface="Yu Gothic" charset="-128"/>
                      </a:rPr>
                      <a:t>prefs</a:t>
                    </a:r>
                    <a:endParaRPr lang="en-US" sz="2200" b="1" dirty="0">
                      <a:solidFill>
                        <a:srgbClr val="439FC3"/>
                      </a:solidFill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  <p:sp>
                <p:nvSpPr>
                  <p:cNvPr id="70" name="TextBox 69"/>
                  <p:cNvSpPr txBox="1"/>
                  <p:nvPr/>
                </p:nvSpPr>
                <p:spPr>
                  <a:xfrm>
                    <a:off x="8981596" y="270076"/>
                    <a:ext cx="1351652" cy="430887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200" b="1" dirty="0" smtClean="0">
                        <a:solidFill>
                          <a:srgbClr val="FA842A"/>
                        </a:solidFill>
                        <a:latin typeface="Yu Gothic" charset="-128"/>
                        <a:ea typeface="Yu Gothic" charset="-128"/>
                        <a:cs typeface="Yu Gothic" charset="-128"/>
                      </a:rPr>
                      <a:t>H3 </a:t>
                    </a:r>
                    <a:r>
                      <a:rPr lang="en-US" sz="2200" b="1" dirty="0" err="1" smtClean="0">
                        <a:solidFill>
                          <a:srgbClr val="FA842A"/>
                        </a:solidFill>
                        <a:latin typeface="Yu Gothic" charset="-128"/>
                        <a:ea typeface="Yu Gothic" charset="-128"/>
                        <a:cs typeface="Yu Gothic" charset="-128"/>
                      </a:rPr>
                      <a:t>prefs</a:t>
                    </a:r>
                    <a:endParaRPr lang="en-US" sz="2200" b="1" dirty="0">
                      <a:solidFill>
                        <a:srgbClr val="FA842A"/>
                      </a:solidFill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  <p:sp>
                <p:nvSpPr>
                  <p:cNvPr id="71" name="TextBox 70"/>
                  <p:cNvSpPr txBox="1"/>
                  <p:nvPr/>
                </p:nvSpPr>
                <p:spPr>
                  <a:xfrm>
                    <a:off x="10986599" y="-70068"/>
                    <a:ext cx="1526523" cy="769441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2200" b="1" dirty="0" smtClean="0">
                        <a:solidFill>
                          <a:srgbClr val="75A88D"/>
                        </a:solidFill>
                        <a:latin typeface="Yu Gothic" charset="-128"/>
                        <a:ea typeface="Yu Gothic" charset="-128"/>
                        <a:cs typeface="Yu Gothic" charset="-128"/>
                      </a:rPr>
                      <a:t>H1+H3 </a:t>
                    </a:r>
                    <a:r>
                      <a:rPr lang="en-US" sz="2200" b="1" dirty="0" err="1" smtClean="0">
                        <a:solidFill>
                          <a:srgbClr val="75A88D"/>
                        </a:solidFill>
                        <a:latin typeface="Yu Gothic" charset="-128"/>
                        <a:ea typeface="Yu Gothic" charset="-128"/>
                        <a:cs typeface="Yu Gothic" charset="-128"/>
                      </a:rPr>
                      <a:t>avg</a:t>
                    </a:r>
                    <a:r>
                      <a:rPr lang="en-US" sz="2200" b="1" dirty="0" smtClean="0">
                        <a:solidFill>
                          <a:srgbClr val="75A88D"/>
                        </a:solidFill>
                        <a:latin typeface="Yu Gothic" charset="-128"/>
                        <a:ea typeface="Yu Gothic" charset="-128"/>
                        <a:cs typeface="Yu Gothic" charset="-128"/>
                      </a:rPr>
                      <a:t> </a:t>
                    </a:r>
                    <a:r>
                      <a:rPr lang="en-US" sz="2200" b="1" dirty="0" err="1" smtClean="0">
                        <a:solidFill>
                          <a:srgbClr val="75A88D"/>
                        </a:solidFill>
                        <a:latin typeface="Yu Gothic" charset="-128"/>
                        <a:ea typeface="Yu Gothic" charset="-128"/>
                        <a:cs typeface="Yu Gothic" charset="-128"/>
                      </a:rPr>
                      <a:t>prefs</a:t>
                    </a:r>
                    <a:endParaRPr lang="en-US" sz="2200" b="1" dirty="0">
                      <a:solidFill>
                        <a:srgbClr val="75A88D"/>
                      </a:solidFill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p:grpSp>
            <p:sp>
              <p:nvSpPr>
                <p:cNvPr id="73" name="TextBox 72"/>
                <p:cNvSpPr txBox="1"/>
                <p:nvPr/>
              </p:nvSpPr>
              <p:spPr>
                <a:xfrm>
                  <a:off x="2263750" y="3996988"/>
                  <a:ext cx="457176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b="1" dirty="0">
                      <a:latin typeface="Yu Gothic" charset="-128"/>
                      <a:ea typeface="Yu Gothic" charset="-128"/>
                      <a:cs typeface="Yu Gothic" charset="-128"/>
                    </a:rPr>
                    <a:t>B</a:t>
                  </a:r>
                  <a:endParaRPr lang="en-US" sz="3000" b="1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</p:grpSp>
        <p:grpSp>
          <p:nvGrpSpPr>
            <p:cNvPr id="87" name="Group 86"/>
            <p:cNvGrpSpPr/>
            <p:nvPr/>
          </p:nvGrpSpPr>
          <p:grpSpPr>
            <a:xfrm>
              <a:off x="-515105" y="4981292"/>
              <a:ext cx="1988616" cy="666761"/>
              <a:chOff x="9560950" y="4683156"/>
              <a:chExt cx="1988616" cy="666761"/>
            </a:xfrm>
          </p:grpSpPr>
          <p:sp>
            <p:nvSpPr>
              <p:cNvPr id="81" name="TextBox 80"/>
              <p:cNvSpPr txBox="1"/>
              <p:nvPr/>
            </p:nvSpPr>
            <p:spPr>
              <a:xfrm>
                <a:off x="9560950" y="4683156"/>
                <a:ext cx="198861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 smtClean="0">
                    <a:latin typeface="Yu Gothic" charset="-128"/>
                    <a:ea typeface="Yu Gothic" charset="-128"/>
                    <a:cs typeface="Yu Gothic" charset="-128"/>
                  </a:rPr>
                  <a:t>Branch leading to </a:t>
                </a:r>
                <a:endParaRPr lang="en-US" sz="1600" b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grpSp>
            <p:nvGrpSpPr>
              <p:cNvPr id="86" name="Group 85"/>
              <p:cNvGrpSpPr/>
              <p:nvPr/>
            </p:nvGrpSpPr>
            <p:grpSpPr>
              <a:xfrm>
                <a:off x="9833892" y="4980585"/>
                <a:ext cx="1442733" cy="369332"/>
                <a:chOff x="11526107" y="4662638"/>
                <a:chExt cx="1442733" cy="369332"/>
              </a:xfrm>
            </p:grpSpPr>
            <p:sp>
              <p:nvSpPr>
                <p:cNvPr id="82" name="Oval 81"/>
                <p:cNvSpPr/>
                <p:nvPr/>
              </p:nvSpPr>
              <p:spPr>
                <a:xfrm>
                  <a:off x="12226691" y="4706083"/>
                  <a:ext cx="282443" cy="282443"/>
                </a:xfrm>
                <a:prstGeom prst="ellipse">
                  <a:avLst/>
                </a:prstGeom>
                <a:solidFill>
                  <a:srgbClr val="FA8428"/>
                </a:solidFill>
                <a:ln>
                  <a:solidFill>
                    <a:srgbClr val="FA8428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" name="TextBox 82"/>
                <p:cNvSpPr txBox="1"/>
                <p:nvPr/>
              </p:nvSpPr>
              <p:spPr>
                <a:xfrm>
                  <a:off x="12481424" y="4662638"/>
                  <a:ext cx="48741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H3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84" name="Oval 83"/>
                <p:cNvSpPr/>
                <p:nvPr/>
              </p:nvSpPr>
              <p:spPr>
                <a:xfrm>
                  <a:off x="11526107" y="4706083"/>
                  <a:ext cx="282443" cy="282443"/>
                </a:xfrm>
                <a:prstGeom prst="ellipse">
                  <a:avLst/>
                </a:prstGeom>
                <a:solidFill>
                  <a:srgbClr val="43A0C3"/>
                </a:solidFill>
                <a:ln>
                  <a:solidFill>
                    <a:srgbClr val="43A0C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5" name="TextBox 84"/>
                <p:cNvSpPr txBox="1"/>
                <p:nvPr/>
              </p:nvSpPr>
              <p:spPr>
                <a:xfrm>
                  <a:off x="11766985" y="4662638"/>
                  <a:ext cx="50802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H1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7529591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Group 78"/>
          <p:cNvGrpSpPr/>
          <p:nvPr/>
        </p:nvGrpSpPr>
        <p:grpSpPr>
          <a:xfrm>
            <a:off x="-1976624" y="44963"/>
            <a:ext cx="14932160" cy="7455985"/>
            <a:chOff x="-1976624" y="44963"/>
            <a:chExt cx="14932160" cy="7455985"/>
          </a:xfrm>
        </p:grpSpPr>
        <p:grpSp>
          <p:nvGrpSpPr>
            <p:cNvPr id="74" name="Group 73"/>
            <p:cNvGrpSpPr/>
            <p:nvPr/>
          </p:nvGrpSpPr>
          <p:grpSpPr>
            <a:xfrm>
              <a:off x="-1976624" y="44963"/>
              <a:ext cx="14932160" cy="3676538"/>
              <a:chOff x="-1976624" y="44963"/>
              <a:chExt cx="14932160" cy="3676538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1749" b="31529"/>
              <a:stretch/>
            </p:blipFill>
            <p:spPr>
              <a:xfrm>
                <a:off x="-1705046" y="494674"/>
                <a:ext cx="6858000" cy="2518349"/>
              </a:xfrm>
              <a:prstGeom prst="rect">
                <a:avLst/>
              </a:prstGeom>
            </p:spPr>
          </p:pic>
          <p:pic>
            <p:nvPicPr>
              <p:cNvPr id="5" name="Picture 4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1749" b="31529"/>
              <a:stretch/>
            </p:blipFill>
            <p:spPr>
              <a:xfrm>
                <a:off x="5875736" y="494673"/>
                <a:ext cx="6858000" cy="2518349"/>
              </a:xfrm>
              <a:prstGeom prst="rect">
                <a:avLst/>
              </a:prstGeom>
            </p:spPr>
          </p:pic>
          <p:grpSp>
            <p:nvGrpSpPr>
              <p:cNvPr id="7" name="Group 6"/>
              <p:cNvGrpSpPr/>
              <p:nvPr/>
            </p:nvGrpSpPr>
            <p:grpSpPr>
              <a:xfrm>
                <a:off x="-1056904" y="3290614"/>
                <a:ext cx="6209858" cy="430887"/>
                <a:chOff x="-1816028" y="81111"/>
                <a:chExt cx="6209858" cy="430887"/>
              </a:xfrm>
            </p:grpSpPr>
            <p:cxnSp>
              <p:nvCxnSpPr>
                <p:cNvPr id="44" name="Straight Connector 43"/>
                <p:cNvCxnSpPr/>
                <p:nvPr/>
              </p:nvCxnSpPr>
              <p:spPr>
                <a:xfrm>
                  <a:off x="-1816028" y="356188"/>
                  <a:ext cx="6209858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5" name="TextBox 44"/>
                <p:cNvSpPr txBox="1"/>
                <p:nvPr/>
              </p:nvSpPr>
              <p:spPr>
                <a:xfrm>
                  <a:off x="135380" y="81111"/>
                  <a:ext cx="2307042" cy="43088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no </a:t>
                  </a:r>
                  <a:r>
                    <a:rPr lang="en-US" sz="2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rate </a:t>
                  </a:r>
                  <a:r>
                    <a:rPr lang="en-US" sz="2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variation</a:t>
                  </a:r>
                  <a:endParaRPr lang="en-US" sz="2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sp>
            <p:nvSpPr>
              <p:cNvPr id="46" name="Rectangle 45"/>
              <p:cNvSpPr/>
              <p:nvPr/>
            </p:nvSpPr>
            <p:spPr>
              <a:xfrm>
                <a:off x="-941490" y="494673"/>
                <a:ext cx="13675225" cy="20857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67" name="Group 66"/>
              <p:cNvGrpSpPr/>
              <p:nvPr/>
            </p:nvGrpSpPr>
            <p:grpSpPr>
              <a:xfrm>
                <a:off x="-388221" y="159789"/>
                <a:ext cx="5907222" cy="470404"/>
                <a:chOff x="-388221" y="159789"/>
                <a:chExt cx="5907222" cy="470404"/>
              </a:xfrm>
            </p:grpSpPr>
            <p:sp>
              <p:nvSpPr>
                <p:cNvPr id="37" name="TextBox 36"/>
                <p:cNvSpPr txBox="1"/>
                <p:nvPr/>
              </p:nvSpPr>
              <p:spPr>
                <a:xfrm>
                  <a:off x="-388221" y="199306"/>
                  <a:ext cx="566181" cy="43088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200" b="1" dirty="0" smtClean="0">
                      <a:solidFill>
                        <a:srgbClr val="439FC3"/>
                      </a:solidFill>
                      <a:latin typeface="Yu Gothic" charset="-128"/>
                      <a:ea typeface="Yu Gothic" charset="-128"/>
                      <a:cs typeface="Yu Gothic" charset="-128"/>
                    </a:rPr>
                    <a:t>H1</a:t>
                  </a:r>
                  <a:endParaRPr lang="en-US" sz="2200" b="1" dirty="0">
                    <a:solidFill>
                      <a:srgbClr val="439FC3"/>
                    </a:solidFill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42" name="TextBox 41"/>
                <p:cNvSpPr txBox="1"/>
                <p:nvPr/>
              </p:nvSpPr>
              <p:spPr>
                <a:xfrm>
                  <a:off x="1877722" y="185397"/>
                  <a:ext cx="566181" cy="43088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200" b="1" dirty="0" smtClean="0">
                      <a:solidFill>
                        <a:srgbClr val="FA842A"/>
                      </a:solidFill>
                      <a:latin typeface="Yu Gothic" charset="-128"/>
                      <a:ea typeface="Yu Gothic" charset="-128"/>
                      <a:cs typeface="Yu Gothic" charset="-128"/>
                    </a:rPr>
                    <a:t>H3</a:t>
                  </a:r>
                  <a:endParaRPr lang="en-US" sz="2200" b="1" dirty="0">
                    <a:solidFill>
                      <a:srgbClr val="FA842A"/>
                    </a:solidFill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43" name="TextBox 42"/>
                <p:cNvSpPr txBox="1"/>
                <p:nvPr/>
              </p:nvSpPr>
              <p:spPr>
                <a:xfrm>
                  <a:off x="3476738" y="159789"/>
                  <a:ext cx="2042263" cy="43088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200" b="1" dirty="0" smtClean="0">
                      <a:solidFill>
                        <a:srgbClr val="75A88D"/>
                      </a:solidFill>
                      <a:latin typeface="Yu Gothic" charset="-128"/>
                      <a:ea typeface="Yu Gothic" charset="-128"/>
                      <a:cs typeface="Yu Gothic" charset="-128"/>
                    </a:rPr>
                    <a:t>H1+H3 </a:t>
                  </a:r>
                  <a:r>
                    <a:rPr lang="en-US" sz="2200" b="1" dirty="0" err="1" smtClean="0">
                      <a:solidFill>
                        <a:srgbClr val="75A88D"/>
                      </a:solidFill>
                      <a:latin typeface="Yu Gothic" charset="-128"/>
                      <a:ea typeface="Yu Gothic" charset="-128"/>
                      <a:cs typeface="Yu Gothic" charset="-128"/>
                    </a:rPr>
                    <a:t>avg</a:t>
                  </a:r>
                  <a:endParaRPr lang="en-US" sz="2200" b="1" dirty="0">
                    <a:solidFill>
                      <a:srgbClr val="75A88D"/>
                    </a:solidFill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sp>
            <p:nvSpPr>
              <p:cNvPr id="47" name="TextBox 46"/>
              <p:cNvSpPr txBox="1"/>
              <p:nvPr/>
            </p:nvSpPr>
            <p:spPr>
              <a:xfrm rot="16200000">
                <a:off x="-1963770" y="1469381"/>
                <a:ext cx="886781" cy="43088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2200" dirty="0" smtClean="0">
                    <a:latin typeface="Yu Gothic" charset="-128"/>
                    <a:ea typeface="Yu Gothic" charset="-128"/>
                    <a:cs typeface="Yu Gothic" charset="-128"/>
                  </a:rPr>
                  <a:t>GY94</a:t>
                </a:r>
                <a:endParaRPr lang="en-US" sz="22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48" name="TextBox 47"/>
              <p:cNvSpPr txBox="1"/>
              <p:nvPr/>
            </p:nvSpPr>
            <p:spPr>
              <a:xfrm>
                <a:off x="-632970" y="2789834"/>
                <a:ext cx="1112805" cy="43088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2200" dirty="0" err="1" smtClean="0">
                    <a:latin typeface="Yu Gothic" charset="-128"/>
                    <a:ea typeface="Yu Gothic" charset="-128"/>
                    <a:cs typeface="Yu Gothic" charset="-128"/>
                  </a:rPr>
                  <a:t>ExpCM</a:t>
                </a:r>
                <a:endParaRPr lang="en-US" sz="22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49" name="TextBox 48"/>
              <p:cNvSpPr txBox="1"/>
              <p:nvPr/>
            </p:nvSpPr>
            <p:spPr>
              <a:xfrm>
                <a:off x="1552078" y="2789834"/>
                <a:ext cx="1112805" cy="43088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2200" smtClean="0">
                    <a:latin typeface="Yu Gothic" charset="-128"/>
                    <a:ea typeface="Yu Gothic" charset="-128"/>
                    <a:cs typeface="Yu Gothic" charset="-128"/>
                  </a:rPr>
                  <a:t>ExpCM</a:t>
                </a:r>
                <a:endParaRPr lang="en-US" sz="22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50" name="TextBox 49"/>
              <p:cNvSpPr txBox="1"/>
              <p:nvPr/>
            </p:nvSpPr>
            <p:spPr>
              <a:xfrm>
                <a:off x="3859943" y="2789834"/>
                <a:ext cx="1112805" cy="43088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2200" dirty="0" err="1" smtClean="0">
                    <a:latin typeface="Yu Gothic" charset="-128"/>
                    <a:ea typeface="Yu Gothic" charset="-128"/>
                    <a:cs typeface="Yu Gothic" charset="-128"/>
                  </a:rPr>
                  <a:t>ExpCM</a:t>
                </a:r>
                <a:endParaRPr lang="en-US" sz="22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grpSp>
            <p:nvGrpSpPr>
              <p:cNvPr id="51" name="Group 50"/>
              <p:cNvGrpSpPr/>
              <p:nvPr/>
            </p:nvGrpSpPr>
            <p:grpSpPr>
              <a:xfrm>
                <a:off x="6662057" y="3290614"/>
                <a:ext cx="6071678" cy="430887"/>
                <a:chOff x="-1978735" y="81111"/>
                <a:chExt cx="6071678" cy="430887"/>
              </a:xfrm>
            </p:grpSpPr>
            <p:cxnSp>
              <p:nvCxnSpPr>
                <p:cNvPr id="52" name="Straight Connector 51"/>
                <p:cNvCxnSpPr/>
                <p:nvPr/>
              </p:nvCxnSpPr>
              <p:spPr>
                <a:xfrm>
                  <a:off x="-1978735" y="356188"/>
                  <a:ext cx="6071678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53" name="TextBox 52"/>
                    <p:cNvSpPr txBox="1"/>
                    <p:nvPr/>
                  </p:nvSpPr>
                  <p:spPr>
                    <a:xfrm>
                      <a:off x="-126778" y="81111"/>
                      <a:ext cx="2367764" cy="43088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</p:spPr>
                  <p:txBody>
                    <a:bodyPr wrap="none" rtlCol="0">
                      <a:spAutoFit/>
                    </a:bodyPr>
                    <a:lstStyle/>
                    <a:p>
                      <a14:m>
                        <m:oMath xmlns:m="http://schemas.openxmlformats.org/officeDocument/2006/math">
                          <m:r>
                            <a:rPr lang="el-GR" sz="2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𝛤𝜔</m:t>
                          </m:r>
                        </m:oMath>
                      </a14:m>
                      <a:r>
                        <a:rPr lang="en-US" sz="22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 rate variation</a:t>
                      </a:r>
                      <a:endParaRPr lang="en-US" sz="22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>
                <p:sp>
                  <p:nvSpPr>
                    <p:cNvPr id="53" name="TextBox 52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-126778" y="81111"/>
                      <a:ext cx="2367764" cy="430887"/>
                    </a:xfrm>
                    <a:prstGeom prst="rect">
                      <a:avLst/>
                    </a:prstGeom>
                    <a:blipFill rotWithShape="0">
                      <a:blip r:embed="rId4"/>
                      <a:stretch>
                        <a:fillRect l="-258" t="-10000" r="-2835" b="-2857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54" name="TextBox 53"/>
                  <p:cNvSpPr txBox="1"/>
                  <p:nvPr/>
                </p:nvSpPr>
                <p:spPr>
                  <a:xfrm rot="16200000">
                    <a:off x="5341873" y="1469381"/>
                    <a:ext cx="1452449" cy="430887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2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GY94+</a:t>
                    </a:r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sz="22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Γ</m:t>
                        </m:r>
                        <m:r>
                          <a:rPr lang="el-GR" sz="22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𝜔</m:t>
                        </m:r>
                      </m:oMath>
                    </a14:m>
                    <a:endParaRPr lang="en-US" sz="22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>
              <p:sp>
                <p:nvSpPr>
                  <p:cNvPr id="54" name="TextBox 5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6200000">
                    <a:off x="5341873" y="1469381"/>
                    <a:ext cx="1452449" cy="430887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 l="-9859" r="-28169" b="-543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55" name="TextBox 54"/>
                  <p:cNvSpPr txBox="1"/>
                  <p:nvPr/>
                </p:nvSpPr>
                <p:spPr>
                  <a:xfrm>
                    <a:off x="6668275" y="2823623"/>
                    <a:ext cx="1773733" cy="430887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200" dirty="0" err="1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ExpCM</a:t>
                    </a:r>
                    <a:r>
                      <a:rPr lang="en-US" sz="22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+</a:t>
                    </a:r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sz="2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Γ</m:t>
                        </m:r>
                        <m:r>
                          <a:rPr lang="el-GR" sz="2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𝜔</m:t>
                        </m:r>
                      </m:oMath>
                    </a14:m>
                    <a:endParaRPr lang="en-US" sz="22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>
              <p:sp>
                <p:nvSpPr>
                  <p:cNvPr id="55" name="TextBox 5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668275" y="2823623"/>
                    <a:ext cx="1773733" cy="430887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 l="-4467" t="-9859" b="-2816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56" name="TextBox 55"/>
                  <p:cNvSpPr txBox="1"/>
                  <p:nvPr/>
                </p:nvSpPr>
                <p:spPr>
                  <a:xfrm>
                    <a:off x="8884871" y="2797518"/>
                    <a:ext cx="1678473" cy="430887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200" dirty="0" err="1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ExpC</a:t>
                    </a:r>
                    <a:r>
                      <a:rPr lang="en-US" sz="22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M+</a:t>
                    </a:r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sz="2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Γ</m:t>
                        </m:r>
                        <m:r>
                          <a:rPr lang="el-GR" sz="2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𝜔</m:t>
                        </m:r>
                      </m:oMath>
                    </a14:m>
                    <a:endParaRPr lang="en-US" sz="22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>
              <p:sp>
                <p:nvSpPr>
                  <p:cNvPr id="56" name="TextBox 5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884871" y="2797518"/>
                    <a:ext cx="1678473" cy="430887"/>
                  </a:xfrm>
                  <a:prstGeom prst="rect">
                    <a:avLst/>
                  </a:prstGeom>
                  <a:blipFill rotWithShape="0">
                    <a:blip r:embed="rId7"/>
                    <a:stretch>
                      <a:fillRect l="-4710" t="-9859" b="-2676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57" name="TextBox 56"/>
                  <p:cNvSpPr txBox="1"/>
                  <p:nvPr/>
                </p:nvSpPr>
                <p:spPr>
                  <a:xfrm>
                    <a:off x="11133586" y="2797518"/>
                    <a:ext cx="1684885" cy="430887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2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ExpCM</a:t>
                    </a:r>
                    <a14:m>
                      <m:oMath xmlns:m="http://schemas.openxmlformats.org/officeDocument/2006/math">
                        <m:r>
                          <a:rPr lang="en-US" sz="2200" b="0" i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l-GR" sz="2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Γ</m:t>
                        </m:r>
                        <m:r>
                          <a:rPr lang="el-GR" sz="2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𝜔</m:t>
                        </m:r>
                      </m:oMath>
                    </a14:m>
                    <a:endParaRPr lang="en-US" sz="22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>
              <p:sp>
                <p:nvSpPr>
                  <p:cNvPr id="57" name="TextBox 5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133586" y="2797518"/>
                    <a:ext cx="1684885" cy="430887"/>
                  </a:xfrm>
                  <a:prstGeom prst="rect">
                    <a:avLst/>
                  </a:prstGeom>
                  <a:blipFill rotWithShape="0">
                    <a:blip r:embed="rId8"/>
                    <a:stretch>
                      <a:fillRect l="-4693" t="-9859" b="-2676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66" name="Group 65"/>
              <p:cNvGrpSpPr/>
              <p:nvPr/>
            </p:nvGrpSpPr>
            <p:grpSpPr>
              <a:xfrm>
                <a:off x="7272050" y="171508"/>
                <a:ext cx="5683486" cy="430887"/>
                <a:chOff x="7272050" y="93537"/>
                <a:chExt cx="5683486" cy="430887"/>
              </a:xfrm>
            </p:grpSpPr>
            <p:sp>
              <p:nvSpPr>
                <p:cNvPr id="63" name="TextBox 62"/>
                <p:cNvSpPr txBox="1"/>
                <p:nvPr/>
              </p:nvSpPr>
              <p:spPr>
                <a:xfrm>
                  <a:off x="7272050" y="93537"/>
                  <a:ext cx="566181" cy="43088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200" b="1" dirty="0" smtClean="0">
                      <a:solidFill>
                        <a:srgbClr val="439FC3"/>
                      </a:solidFill>
                      <a:latin typeface="Yu Gothic" charset="-128"/>
                      <a:ea typeface="Yu Gothic" charset="-128"/>
                      <a:cs typeface="Yu Gothic" charset="-128"/>
                    </a:rPr>
                    <a:t>H1</a:t>
                  </a:r>
                  <a:endParaRPr lang="en-US" sz="2200" b="1" dirty="0">
                    <a:solidFill>
                      <a:srgbClr val="439FC3"/>
                    </a:solidFill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64" name="TextBox 63"/>
                <p:cNvSpPr txBox="1"/>
                <p:nvPr/>
              </p:nvSpPr>
              <p:spPr>
                <a:xfrm>
                  <a:off x="9467349" y="93537"/>
                  <a:ext cx="566181" cy="43088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200" b="1" dirty="0" smtClean="0">
                      <a:solidFill>
                        <a:srgbClr val="FA842A"/>
                      </a:solidFill>
                      <a:latin typeface="Yu Gothic" charset="-128"/>
                      <a:ea typeface="Yu Gothic" charset="-128"/>
                      <a:cs typeface="Yu Gothic" charset="-128"/>
                    </a:rPr>
                    <a:t>H3</a:t>
                  </a:r>
                  <a:endParaRPr lang="en-US" sz="2200" b="1" dirty="0">
                    <a:solidFill>
                      <a:srgbClr val="FA842A"/>
                    </a:solidFill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65" name="TextBox 64"/>
                <p:cNvSpPr txBox="1"/>
                <p:nvPr/>
              </p:nvSpPr>
              <p:spPr>
                <a:xfrm>
                  <a:off x="10998652" y="93537"/>
                  <a:ext cx="1956884" cy="43088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200" b="1" dirty="0" smtClean="0">
                      <a:solidFill>
                        <a:srgbClr val="75A88D"/>
                      </a:solidFill>
                      <a:latin typeface="Yu Gothic" charset="-128"/>
                      <a:ea typeface="Yu Gothic" charset="-128"/>
                      <a:cs typeface="Yu Gothic" charset="-128"/>
                    </a:rPr>
                    <a:t>H1+H3 </a:t>
                  </a:r>
                  <a:r>
                    <a:rPr lang="en-US" sz="2200" b="1" dirty="0" err="1" smtClean="0">
                      <a:solidFill>
                        <a:srgbClr val="75A88D"/>
                      </a:solidFill>
                      <a:latin typeface="Yu Gothic" charset="-128"/>
                      <a:ea typeface="Yu Gothic" charset="-128"/>
                      <a:cs typeface="Yu Gothic" charset="-128"/>
                    </a:rPr>
                    <a:t>avg</a:t>
                  </a:r>
                  <a:endParaRPr lang="en-US" sz="2200" b="1" dirty="0">
                    <a:solidFill>
                      <a:srgbClr val="75A88D"/>
                    </a:solidFill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sp>
            <p:nvSpPr>
              <p:cNvPr id="72" name="TextBox 71"/>
              <p:cNvSpPr txBox="1"/>
              <p:nvPr/>
            </p:nvSpPr>
            <p:spPr>
              <a:xfrm>
                <a:off x="-1976624" y="44963"/>
                <a:ext cx="44916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b="1" dirty="0" smtClean="0">
                    <a:latin typeface="Yu Gothic" charset="-128"/>
                    <a:ea typeface="Yu Gothic" charset="-128"/>
                    <a:cs typeface="Yu Gothic" charset="-128"/>
                  </a:rPr>
                  <a:t>A</a:t>
                </a:r>
                <a:endParaRPr lang="en-US" sz="3000" b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p:grpSp>
        <p:grpSp>
          <p:nvGrpSpPr>
            <p:cNvPr id="75" name="Group 74"/>
            <p:cNvGrpSpPr/>
            <p:nvPr/>
          </p:nvGrpSpPr>
          <p:grpSpPr>
            <a:xfrm>
              <a:off x="1837334" y="4427294"/>
              <a:ext cx="7153647" cy="3073654"/>
              <a:chOff x="2263750" y="3996988"/>
              <a:chExt cx="7153647" cy="3073654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1749" b="31529"/>
              <a:stretch/>
            </p:blipFill>
            <p:spPr>
              <a:xfrm>
                <a:off x="2453287" y="4339651"/>
                <a:ext cx="6858000" cy="2518349"/>
              </a:xfrm>
              <a:prstGeom prst="rect">
                <a:avLst/>
              </a:prstGeom>
            </p:spPr>
          </p:pic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58" name="TextBox 57"/>
                  <p:cNvSpPr txBox="1"/>
                  <p:nvPr/>
                </p:nvSpPr>
                <p:spPr>
                  <a:xfrm>
                    <a:off x="3288123" y="6639755"/>
                    <a:ext cx="1741879" cy="430887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200" dirty="0" err="1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ExpCM</a:t>
                    </a:r>
                    <a:r>
                      <a:rPr lang="en-US" sz="22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+</a:t>
                    </a:r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sz="2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Γ</m:t>
                        </m:r>
                        <m:r>
                          <a:rPr lang="el-GR" sz="2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𝜔</m:t>
                        </m:r>
                      </m:oMath>
                    </a14:m>
                    <a:endParaRPr lang="en-US" sz="22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>
              <p:sp>
                <p:nvSpPr>
                  <p:cNvPr id="58" name="TextBox 5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288123" y="6639755"/>
                    <a:ext cx="1741879" cy="430887"/>
                  </a:xfrm>
                  <a:prstGeom prst="rect">
                    <a:avLst/>
                  </a:prstGeom>
                  <a:blipFill rotWithShape="0">
                    <a:blip r:embed="rId10"/>
                    <a:stretch>
                      <a:fillRect l="-4545" t="-10000" b="-2857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59" name="TextBox 58"/>
                  <p:cNvSpPr txBox="1"/>
                  <p:nvPr/>
                </p:nvSpPr>
                <p:spPr>
                  <a:xfrm>
                    <a:off x="5521487" y="6639755"/>
                    <a:ext cx="1678473" cy="430887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200" dirty="0" err="1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ExpC</a:t>
                    </a:r>
                    <a:r>
                      <a:rPr lang="en-US" sz="22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M+</a:t>
                    </a:r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sz="2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Γ</m:t>
                        </m:r>
                        <m:r>
                          <a:rPr lang="el-GR" sz="2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𝜔</m:t>
                        </m:r>
                      </m:oMath>
                    </a14:m>
                    <a:endParaRPr lang="en-US" sz="22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>
              <p:sp>
                <p:nvSpPr>
                  <p:cNvPr id="59" name="TextBox 5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521487" y="6639755"/>
                    <a:ext cx="1678473" cy="430887"/>
                  </a:xfrm>
                  <a:prstGeom prst="rect">
                    <a:avLst/>
                  </a:prstGeom>
                  <a:blipFill rotWithShape="0">
                    <a:blip r:embed="rId11"/>
                    <a:stretch>
                      <a:fillRect l="-4727" t="-10000" b="-2857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60" name="TextBox 59"/>
                  <p:cNvSpPr txBox="1"/>
                  <p:nvPr/>
                </p:nvSpPr>
                <p:spPr>
                  <a:xfrm>
                    <a:off x="7662892" y="6639755"/>
                    <a:ext cx="1684885" cy="430887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2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ExpCM</a:t>
                    </a:r>
                    <a14:m>
                      <m:oMath xmlns:m="http://schemas.openxmlformats.org/officeDocument/2006/math">
                        <m:r>
                          <a:rPr lang="en-US" sz="2200" b="0" i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l-GR" sz="2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Γ</m:t>
                        </m:r>
                        <m:r>
                          <a:rPr lang="el-GR" sz="2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𝜔</m:t>
                        </m:r>
                      </m:oMath>
                    </a14:m>
                    <a:endParaRPr lang="en-US" sz="22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>
              <p:sp>
                <p:nvSpPr>
                  <p:cNvPr id="60" name="TextBox 5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62892" y="6639755"/>
                    <a:ext cx="1684885" cy="430887"/>
                  </a:xfrm>
                  <a:prstGeom prst="rect">
                    <a:avLst/>
                  </a:prstGeom>
                  <a:blipFill rotWithShape="0">
                    <a:blip r:embed="rId12"/>
                    <a:stretch>
                      <a:fillRect l="-4710" t="-10000" b="-2857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61" name="TextBox 60"/>
              <p:cNvSpPr txBox="1"/>
              <p:nvPr/>
            </p:nvSpPr>
            <p:spPr>
              <a:xfrm rot="16200000">
                <a:off x="2030827" y="5260570"/>
                <a:ext cx="1112805" cy="43088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2200" dirty="0" err="1" smtClean="0">
                    <a:latin typeface="Yu Gothic" charset="-128"/>
                    <a:ea typeface="Yu Gothic" charset="-128"/>
                    <a:cs typeface="Yu Gothic" charset="-128"/>
                  </a:rPr>
                  <a:t>ExpCM</a:t>
                </a:r>
                <a:endParaRPr lang="en-US" sz="22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3110316" y="4301938"/>
                <a:ext cx="6259390" cy="21468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68" name="Group 67"/>
              <p:cNvGrpSpPr/>
              <p:nvPr/>
            </p:nvGrpSpPr>
            <p:grpSpPr>
              <a:xfrm>
                <a:off x="3829356" y="4162107"/>
                <a:ext cx="5588041" cy="430887"/>
                <a:chOff x="7216898" y="270076"/>
                <a:chExt cx="5588041" cy="430887"/>
              </a:xfrm>
            </p:grpSpPr>
            <p:sp>
              <p:nvSpPr>
                <p:cNvPr id="69" name="TextBox 68"/>
                <p:cNvSpPr txBox="1"/>
                <p:nvPr/>
              </p:nvSpPr>
              <p:spPr>
                <a:xfrm>
                  <a:off x="7216898" y="270076"/>
                  <a:ext cx="566181" cy="43088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200" b="1" dirty="0" smtClean="0">
                      <a:solidFill>
                        <a:srgbClr val="439FC3"/>
                      </a:solidFill>
                      <a:latin typeface="Yu Gothic" charset="-128"/>
                      <a:ea typeface="Yu Gothic" charset="-128"/>
                      <a:cs typeface="Yu Gothic" charset="-128"/>
                    </a:rPr>
                    <a:t>H1</a:t>
                  </a:r>
                  <a:endParaRPr lang="en-US" sz="2200" b="1" dirty="0">
                    <a:solidFill>
                      <a:srgbClr val="439FC3"/>
                    </a:solidFill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70" name="TextBox 69"/>
                <p:cNvSpPr txBox="1"/>
                <p:nvPr/>
              </p:nvSpPr>
              <p:spPr>
                <a:xfrm>
                  <a:off x="9381871" y="270076"/>
                  <a:ext cx="566181" cy="43088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200" b="1" dirty="0" smtClean="0">
                      <a:solidFill>
                        <a:srgbClr val="FA842A"/>
                      </a:solidFill>
                      <a:latin typeface="Yu Gothic" charset="-128"/>
                      <a:ea typeface="Yu Gothic" charset="-128"/>
                      <a:cs typeface="Yu Gothic" charset="-128"/>
                    </a:rPr>
                    <a:t>H3</a:t>
                  </a:r>
                  <a:endParaRPr lang="en-US" sz="2200" b="1" dirty="0">
                    <a:solidFill>
                      <a:srgbClr val="FA842A"/>
                    </a:solidFill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71" name="TextBox 70"/>
                <p:cNvSpPr txBox="1"/>
                <p:nvPr/>
              </p:nvSpPr>
              <p:spPr>
                <a:xfrm>
                  <a:off x="10903172" y="270076"/>
                  <a:ext cx="1901767" cy="43088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200" b="1" dirty="0" smtClean="0">
                      <a:solidFill>
                        <a:srgbClr val="75A88D"/>
                      </a:solidFill>
                      <a:latin typeface="Yu Gothic" charset="-128"/>
                      <a:ea typeface="Yu Gothic" charset="-128"/>
                      <a:cs typeface="Yu Gothic" charset="-128"/>
                    </a:rPr>
                    <a:t>H1+H3 </a:t>
                  </a:r>
                  <a:r>
                    <a:rPr lang="en-US" sz="2200" b="1" dirty="0" err="1" smtClean="0">
                      <a:solidFill>
                        <a:srgbClr val="75A88D"/>
                      </a:solidFill>
                      <a:latin typeface="Yu Gothic" charset="-128"/>
                      <a:ea typeface="Yu Gothic" charset="-128"/>
                      <a:cs typeface="Yu Gothic" charset="-128"/>
                    </a:rPr>
                    <a:t>avg</a:t>
                  </a:r>
                  <a:endParaRPr lang="en-US" sz="2200" b="1" dirty="0">
                    <a:solidFill>
                      <a:srgbClr val="75A88D"/>
                    </a:solidFill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sp>
            <p:nvSpPr>
              <p:cNvPr id="73" name="TextBox 72"/>
              <p:cNvSpPr txBox="1"/>
              <p:nvPr/>
            </p:nvSpPr>
            <p:spPr>
              <a:xfrm>
                <a:off x="2263750" y="3996988"/>
                <a:ext cx="457176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b="1" dirty="0">
                    <a:latin typeface="Yu Gothic" charset="-128"/>
                    <a:ea typeface="Yu Gothic" charset="-128"/>
                    <a:cs typeface="Yu Gothic" charset="-128"/>
                  </a:rPr>
                  <a:t>B</a:t>
                </a:r>
                <a:endParaRPr lang="en-US" sz="3000" b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p:grpSp>
      </p:grpSp>
      <p:grpSp>
        <p:nvGrpSpPr>
          <p:cNvPr id="76" name="Group 75"/>
          <p:cNvGrpSpPr/>
          <p:nvPr/>
        </p:nvGrpSpPr>
        <p:grpSpPr>
          <a:xfrm>
            <a:off x="9467349" y="4592413"/>
            <a:ext cx="1988616" cy="666761"/>
            <a:chOff x="9560950" y="4683156"/>
            <a:chExt cx="1988616" cy="666761"/>
          </a:xfrm>
        </p:grpSpPr>
        <p:sp>
          <p:nvSpPr>
            <p:cNvPr id="77" name="TextBox 76"/>
            <p:cNvSpPr txBox="1"/>
            <p:nvPr/>
          </p:nvSpPr>
          <p:spPr>
            <a:xfrm>
              <a:off x="9560950" y="4683156"/>
              <a:ext cx="198861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>
                  <a:latin typeface="Yu Gothic" charset="-128"/>
                  <a:ea typeface="Yu Gothic" charset="-128"/>
                  <a:cs typeface="Yu Gothic" charset="-128"/>
                </a:rPr>
                <a:t>Branch leading to </a:t>
              </a:r>
              <a:endParaRPr lang="en-US" sz="1600" b="1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grpSp>
          <p:nvGrpSpPr>
            <p:cNvPr id="78" name="Group 77"/>
            <p:cNvGrpSpPr/>
            <p:nvPr/>
          </p:nvGrpSpPr>
          <p:grpSpPr>
            <a:xfrm>
              <a:off x="9833892" y="4980585"/>
              <a:ext cx="1442733" cy="369332"/>
              <a:chOff x="11526107" y="4662638"/>
              <a:chExt cx="1442733" cy="369332"/>
            </a:xfrm>
          </p:grpSpPr>
          <p:sp>
            <p:nvSpPr>
              <p:cNvPr id="80" name="Oval 79"/>
              <p:cNvSpPr/>
              <p:nvPr/>
            </p:nvSpPr>
            <p:spPr>
              <a:xfrm>
                <a:off x="12226691" y="4706083"/>
                <a:ext cx="282443" cy="282443"/>
              </a:xfrm>
              <a:prstGeom prst="ellipse">
                <a:avLst/>
              </a:prstGeom>
              <a:solidFill>
                <a:srgbClr val="FA8428"/>
              </a:solidFill>
              <a:ln>
                <a:solidFill>
                  <a:srgbClr val="FA842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TextBox 80"/>
              <p:cNvSpPr txBox="1"/>
              <p:nvPr/>
            </p:nvSpPr>
            <p:spPr>
              <a:xfrm>
                <a:off x="12481424" y="4662638"/>
                <a:ext cx="48741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latin typeface="Yu Gothic" charset="-128"/>
                    <a:ea typeface="Yu Gothic" charset="-128"/>
                    <a:cs typeface="Yu Gothic" charset="-128"/>
                  </a:rPr>
                  <a:t>H3</a:t>
                </a:r>
                <a:endParaRPr lang="en-US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82" name="Oval 81"/>
              <p:cNvSpPr/>
              <p:nvPr/>
            </p:nvSpPr>
            <p:spPr>
              <a:xfrm>
                <a:off x="11526107" y="4706083"/>
                <a:ext cx="282443" cy="282443"/>
              </a:xfrm>
              <a:prstGeom prst="ellipse">
                <a:avLst/>
              </a:prstGeom>
              <a:solidFill>
                <a:srgbClr val="43A0C3"/>
              </a:solidFill>
              <a:ln>
                <a:solidFill>
                  <a:srgbClr val="43A0C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TextBox 82"/>
              <p:cNvSpPr txBox="1"/>
              <p:nvPr/>
            </p:nvSpPr>
            <p:spPr>
              <a:xfrm>
                <a:off x="11766985" y="4662638"/>
                <a:ext cx="50802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latin typeface="Yu Gothic" charset="-128"/>
                    <a:ea typeface="Yu Gothic" charset="-128"/>
                    <a:cs typeface="Yu Gothic" charset="-128"/>
                  </a:rPr>
                  <a:t>H1</a:t>
                </a:r>
                <a:endParaRPr lang="en-US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512540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Group 78"/>
          <p:cNvGrpSpPr/>
          <p:nvPr/>
        </p:nvGrpSpPr>
        <p:grpSpPr>
          <a:xfrm>
            <a:off x="-2030412" y="0"/>
            <a:ext cx="14932160" cy="7243343"/>
            <a:chOff x="-1976624" y="44963"/>
            <a:chExt cx="14932160" cy="7243343"/>
          </a:xfrm>
        </p:grpSpPr>
        <p:grpSp>
          <p:nvGrpSpPr>
            <p:cNvPr id="74" name="Group 73"/>
            <p:cNvGrpSpPr/>
            <p:nvPr/>
          </p:nvGrpSpPr>
          <p:grpSpPr>
            <a:xfrm>
              <a:off x="-1976624" y="44963"/>
              <a:ext cx="14932160" cy="3229670"/>
              <a:chOff x="-1976624" y="44963"/>
              <a:chExt cx="14932160" cy="3229670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1749" b="31529"/>
              <a:stretch/>
            </p:blipFill>
            <p:spPr>
              <a:xfrm>
                <a:off x="-1705046" y="494674"/>
                <a:ext cx="6858000" cy="2518349"/>
              </a:xfrm>
              <a:prstGeom prst="rect">
                <a:avLst/>
              </a:prstGeom>
            </p:spPr>
          </p:pic>
          <p:pic>
            <p:nvPicPr>
              <p:cNvPr id="5" name="Picture 4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1749" b="31529"/>
              <a:stretch/>
            </p:blipFill>
            <p:spPr>
              <a:xfrm>
                <a:off x="5875736" y="494673"/>
                <a:ext cx="6858000" cy="2518349"/>
              </a:xfrm>
              <a:prstGeom prst="rect">
                <a:avLst/>
              </a:prstGeom>
            </p:spPr>
          </p:pic>
          <p:grpSp>
            <p:nvGrpSpPr>
              <p:cNvPr id="7" name="Group 6"/>
              <p:cNvGrpSpPr/>
              <p:nvPr/>
            </p:nvGrpSpPr>
            <p:grpSpPr>
              <a:xfrm>
                <a:off x="-1114787" y="2797579"/>
                <a:ext cx="6209858" cy="477054"/>
                <a:chOff x="-1873911" y="-411924"/>
                <a:chExt cx="6209858" cy="477054"/>
              </a:xfrm>
            </p:grpSpPr>
            <p:cxnSp>
              <p:nvCxnSpPr>
                <p:cNvPr id="44" name="Straight Connector 43"/>
                <p:cNvCxnSpPr/>
                <p:nvPr/>
              </p:nvCxnSpPr>
              <p:spPr>
                <a:xfrm>
                  <a:off x="-1873911" y="-196481"/>
                  <a:ext cx="6209858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5" name="TextBox 44"/>
                <p:cNvSpPr txBox="1"/>
                <p:nvPr/>
              </p:nvSpPr>
              <p:spPr>
                <a:xfrm>
                  <a:off x="674616" y="-411924"/>
                  <a:ext cx="1239442" cy="477054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5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endParaRPr lang="en-US" sz="25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sp>
            <p:nvSpPr>
              <p:cNvPr id="46" name="Rectangle 45"/>
              <p:cNvSpPr/>
              <p:nvPr/>
            </p:nvSpPr>
            <p:spPr>
              <a:xfrm>
                <a:off x="-941490" y="494673"/>
                <a:ext cx="13675225" cy="20857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67" name="Group 66"/>
              <p:cNvGrpSpPr/>
              <p:nvPr/>
            </p:nvGrpSpPr>
            <p:grpSpPr>
              <a:xfrm>
                <a:off x="-279071" y="179774"/>
                <a:ext cx="5485670" cy="500550"/>
                <a:chOff x="-279071" y="179774"/>
                <a:chExt cx="5485670" cy="500550"/>
              </a:xfrm>
            </p:grpSpPr>
            <p:sp>
              <p:nvSpPr>
                <p:cNvPr id="37" name="TextBox 36"/>
                <p:cNvSpPr txBox="1"/>
                <p:nvPr/>
              </p:nvSpPr>
              <p:spPr>
                <a:xfrm>
                  <a:off x="-279071" y="203270"/>
                  <a:ext cx="617477" cy="477054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500" b="1" dirty="0" smtClean="0">
                      <a:solidFill>
                        <a:srgbClr val="439FC3"/>
                      </a:solidFill>
                      <a:latin typeface="Yu Gothic" charset="-128"/>
                      <a:ea typeface="Yu Gothic" charset="-128"/>
                      <a:cs typeface="Yu Gothic" charset="-128"/>
                    </a:rPr>
                    <a:t>H1</a:t>
                  </a:r>
                  <a:endParaRPr lang="en-US" sz="2500" b="1" dirty="0">
                    <a:solidFill>
                      <a:srgbClr val="439FC3"/>
                    </a:solidFill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42" name="TextBox 41"/>
                <p:cNvSpPr txBox="1"/>
                <p:nvPr/>
              </p:nvSpPr>
              <p:spPr>
                <a:xfrm>
                  <a:off x="1806045" y="199306"/>
                  <a:ext cx="617477" cy="477054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500" b="1" dirty="0" smtClean="0">
                      <a:solidFill>
                        <a:srgbClr val="FA842A"/>
                      </a:solidFill>
                      <a:latin typeface="Yu Gothic" charset="-128"/>
                      <a:ea typeface="Yu Gothic" charset="-128"/>
                      <a:cs typeface="Yu Gothic" charset="-128"/>
                    </a:rPr>
                    <a:t>H3</a:t>
                  </a:r>
                  <a:endParaRPr lang="en-US" sz="2500" b="1" dirty="0">
                    <a:solidFill>
                      <a:srgbClr val="FA842A"/>
                    </a:solidFill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43" name="TextBox 42"/>
                <p:cNvSpPr txBox="1"/>
                <p:nvPr/>
              </p:nvSpPr>
              <p:spPr>
                <a:xfrm>
                  <a:off x="3164336" y="179774"/>
                  <a:ext cx="2042263" cy="477054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500" b="1" dirty="0" smtClean="0">
                      <a:solidFill>
                        <a:srgbClr val="75A88D"/>
                      </a:solidFill>
                      <a:latin typeface="Yu Gothic" charset="-128"/>
                      <a:ea typeface="Yu Gothic" charset="-128"/>
                      <a:cs typeface="Yu Gothic" charset="-128"/>
                    </a:rPr>
                    <a:t>H1+H3 </a:t>
                  </a:r>
                  <a:r>
                    <a:rPr lang="en-US" sz="2500" b="1" dirty="0" err="1" smtClean="0">
                      <a:solidFill>
                        <a:srgbClr val="75A88D"/>
                      </a:solidFill>
                      <a:latin typeface="Yu Gothic" charset="-128"/>
                      <a:ea typeface="Yu Gothic" charset="-128"/>
                      <a:cs typeface="Yu Gothic" charset="-128"/>
                    </a:rPr>
                    <a:t>avg</a:t>
                  </a:r>
                  <a:endParaRPr lang="en-US" sz="2500" b="1" dirty="0">
                    <a:solidFill>
                      <a:srgbClr val="75A88D"/>
                    </a:solidFill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sp>
            <p:nvSpPr>
              <p:cNvPr id="47" name="TextBox 46"/>
              <p:cNvSpPr txBox="1"/>
              <p:nvPr/>
            </p:nvSpPr>
            <p:spPr>
              <a:xfrm rot="16200000">
                <a:off x="-2011059" y="1446298"/>
                <a:ext cx="981359" cy="4770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2500" dirty="0" smtClean="0">
                    <a:latin typeface="Yu Gothic" charset="-128"/>
                    <a:ea typeface="Yu Gothic" charset="-128"/>
                    <a:cs typeface="Yu Gothic" charset="-128"/>
                  </a:rPr>
                  <a:t>GY94</a:t>
                </a:r>
                <a:endParaRPr lang="en-US" sz="25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grpSp>
            <p:nvGrpSpPr>
              <p:cNvPr id="51" name="Group 50"/>
              <p:cNvGrpSpPr/>
              <p:nvPr/>
            </p:nvGrpSpPr>
            <p:grpSpPr>
              <a:xfrm>
                <a:off x="6593781" y="2797579"/>
                <a:ext cx="6071678" cy="477054"/>
                <a:chOff x="-2047011" y="-411924"/>
                <a:chExt cx="6071678" cy="477054"/>
              </a:xfrm>
            </p:grpSpPr>
            <p:cxnSp>
              <p:nvCxnSpPr>
                <p:cNvPr id="52" name="Straight Connector 51"/>
                <p:cNvCxnSpPr/>
                <p:nvPr/>
              </p:nvCxnSpPr>
              <p:spPr>
                <a:xfrm>
                  <a:off x="-2047011" y="-196481"/>
                  <a:ext cx="6071678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53" name="TextBox 52"/>
                    <p:cNvSpPr txBox="1"/>
                    <p:nvPr/>
                  </p:nvSpPr>
                  <p:spPr>
                    <a:xfrm>
                      <a:off x="59022" y="-411924"/>
                      <a:ext cx="2089675" cy="477054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2500" b="0" dirty="0" err="1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ExpCM</a:t>
                      </a:r>
                      <a:r>
                        <a:rPr lang="en-US" sz="2500" b="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 + </a:t>
                      </a:r>
                      <a14:m>
                        <m:oMath xmlns:m="http://schemas.openxmlformats.org/officeDocument/2006/math">
                          <m:r>
                            <a:rPr lang="el-GR" sz="2500" b="0" i="1" smtClean="0">
                              <a:latin typeface="Yu Gothic" charset="-128"/>
                              <a:ea typeface="Yu Gothic" charset="-128"/>
                              <a:cs typeface="Yu Gothic" charset="-128"/>
                            </a:rPr>
                            <m:t>𝛤𝜔</m:t>
                          </m:r>
                        </m:oMath>
                      </a14:m>
                      <a:endParaRPr lang="en-US" sz="25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>
                <p:sp>
                  <p:nvSpPr>
                    <p:cNvPr id="53" name="TextBox 52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9022" y="-411924"/>
                      <a:ext cx="2089675" cy="477054"/>
                    </a:xfrm>
                    <a:prstGeom prst="rect">
                      <a:avLst/>
                    </a:prstGeom>
                    <a:blipFill rotWithShape="0">
                      <a:blip r:embed="rId4"/>
                      <a:stretch>
                        <a:fillRect l="-4665" t="-10256" b="-3076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54" name="TextBox 53"/>
                  <p:cNvSpPr txBox="1"/>
                  <p:nvPr/>
                </p:nvSpPr>
                <p:spPr>
                  <a:xfrm rot="16200000">
                    <a:off x="5255696" y="1446298"/>
                    <a:ext cx="1624804" cy="477054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5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GY94+</a:t>
                    </a:r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sz="25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Γ</m:t>
                        </m:r>
                        <m:r>
                          <a:rPr lang="el-GR" sz="25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𝜔</m:t>
                        </m:r>
                      </m:oMath>
                    </a14:m>
                    <a:endParaRPr lang="en-US" sz="25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>
              <p:sp>
                <p:nvSpPr>
                  <p:cNvPr id="54" name="TextBox 5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6200000">
                    <a:off x="5255696" y="1446298"/>
                    <a:ext cx="1624804" cy="477054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 l="-8861" t="-376" r="-29114" b="-639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66" name="Group 65"/>
              <p:cNvGrpSpPr/>
              <p:nvPr/>
            </p:nvGrpSpPr>
            <p:grpSpPr>
              <a:xfrm>
                <a:off x="7272050" y="171508"/>
                <a:ext cx="5683486" cy="477054"/>
                <a:chOff x="7272050" y="93537"/>
                <a:chExt cx="5683486" cy="477054"/>
              </a:xfrm>
            </p:grpSpPr>
            <p:sp>
              <p:nvSpPr>
                <p:cNvPr id="63" name="TextBox 62"/>
                <p:cNvSpPr txBox="1"/>
                <p:nvPr/>
              </p:nvSpPr>
              <p:spPr>
                <a:xfrm>
                  <a:off x="7272050" y="93537"/>
                  <a:ext cx="617477" cy="477054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500" b="1" dirty="0" smtClean="0">
                      <a:solidFill>
                        <a:srgbClr val="439FC3"/>
                      </a:solidFill>
                      <a:latin typeface="Yu Gothic" charset="-128"/>
                      <a:ea typeface="Yu Gothic" charset="-128"/>
                      <a:cs typeface="Yu Gothic" charset="-128"/>
                    </a:rPr>
                    <a:t>H1</a:t>
                  </a:r>
                  <a:endParaRPr lang="en-US" sz="2500" b="1" dirty="0">
                    <a:solidFill>
                      <a:srgbClr val="439FC3"/>
                    </a:solidFill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64" name="TextBox 63"/>
                <p:cNvSpPr txBox="1"/>
                <p:nvPr/>
              </p:nvSpPr>
              <p:spPr>
                <a:xfrm>
                  <a:off x="9467349" y="93537"/>
                  <a:ext cx="617477" cy="477054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500" b="1" dirty="0" smtClean="0">
                      <a:solidFill>
                        <a:srgbClr val="FA842A"/>
                      </a:solidFill>
                      <a:latin typeface="Yu Gothic" charset="-128"/>
                      <a:ea typeface="Yu Gothic" charset="-128"/>
                      <a:cs typeface="Yu Gothic" charset="-128"/>
                    </a:rPr>
                    <a:t>H3</a:t>
                  </a:r>
                  <a:endParaRPr lang="en-US" sz="2500" b="1" dirty="0">
                    <a:solidFill>
                      <a:srgbClr val="FA842A"/>
                    </a:solidFill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65" name="TextBox 64"/>
                <p:cNvSpPr txBox="1"/>
                <p:nvPr/>
              </p:nvSpPr>
              <p:spPr>
                <a:xfrm>
                  <a:off x="10998652" y="93537"/>
                  <a:ext cx="1956884" cy="477054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500" b="1" dirty="0" smtClean="0">
                      <a:solidFill>
                        <a:srgbClr val="75A88D"/>
                      </a:solidFill>
                      <a:latin typeface="Yu Gothic" charset="-128"/>
                      <a:ea typeface="Yu Gothic" charset="-128"/>
                      <a:cs typeface="Yu Gothic" charset="-128"/>
                    </a:rPr>
                    <a:t>H1+H3 </a:t>
                  </a:r>
                  <a:r>
                    <a:rPr lang="en-US" sz="2500" b="1" dirty="0" err="1" smtClean="0">
                      <a:solidFill>
                        <a:srgbClr val="75A88D"/>
                      </a:solidFill>
                      <a:latin typeface="Yu Gothic" charset="-128"/>
                      <a:ea typeface="Yu Gothic" charset="-128"/>
                      <a:cs typeface="Yu Gothic" charset="-128"/>
                    </a:rPr>
                    <a:t>avg</a:t>
                  </a:r>
                  <a:endParaRPr lang="en-US" sz="2500" b="1" dirty="0">
                    <a:solidFill>
                      <a:srgbClr val="75A88D"/>
                    </a:solidFill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sp>
            <p:nvSpPr>
              <p:cNvPr id="72" name="TextBox 71"/>
              <p:cNvSpPr txBox="1"/>
              <p:nvPr/>
            </p:nvSpPr>
            <p:spPr>
              <a:xfrm>
                <a:off x="-1976624" y="44963"/>
                <a:ext cx="44916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b="1" dirty="0" smtClean="0">
                    <a:latin typeface="Yu Gothic" charset="-128"/>
                    <a:ea typeface="Yu Gothic" charset="-128"/>
                    <a:cs typeface="Yu Gothic" charset="-128"/>
                  </a:rPr>
                  <a:t>A</a:t>
                </a:r>
                <a:endParaRPr lang="en-US" sz="3000" b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p:grpSp>
        <p:grpSp>
          <p:nvGrpSpPr>
            <p:cNvPr id="75" name="Group 74"/>
            <p:cNvGrpSpPr/>
            <p:nvPr/>
          </p:nvGrpSpPr>
          <p:grpSpPr>
            <a:xfrm>
              <a:off x="1837334" y="4427294"/>
              <a:ext cx="7105956" cy="2861012"/>
              <a:chOff x="2263750" y="3996988"/>
              <a:chExt cx="7105956" cy="2861012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1749" b="31529"/>
              <a:stretch/>
            </p:blipFill>
            <p:spPr>
              <a:xfrm>
                <a:off x="2453287" y="4339651"/>
                <a:ext cx="6858000" cy="2518349"/>
              </a:xfrm>
              <a:prstGeom prst="rect">
                <a:avLst/>
              </a:prstGeom>
            </p:spPr>
          </p:pic>
          <p:sp>
            <p:nvSpPr>
              <p:cNvPr id="61" name="TextBox 60"/>
              <p:cNvSpPr txBox="1"/>
              <p:nvPr/>
            </p:nvSpPr>
            <p:spPr>
              <a:xfrm rot="16200000">
                <a:off x="1967509" y="5237487"/>
                <a:ext cx="1239442" cy="4770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2500" dirty="0" err="1" smtClean="0">
                    <a:latin typeface="Yu Gothic" charset="-128"/>
                    <a:ea typeface="Yu Gothic" charset="-128"/>
                    <a:cs typeface="Yu Gothic" charset="-128"/>
                  </a:rPr>
                  <a:t>ExpCM</a:t>
                </a:r>
                <a:endParaRPr lang="en-US" sz="25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3110316" y="4321602"/>
                <a:ext cx="6259390" cy="21468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68" name="Group 67"/>
              <p:cNvGrpSpPr/>
              <p:nvPr/>
            </p:nvGrpSpPr>
            <p:grpSpPr>
              <a:xfrm>
                <a:off x="3861378" y="4102651"/>
                <a:ext cx="5508328" cy="477274"/>
                <a:chOff x="7248920" y="210620"/>
                <a:chExt cx="5508328" cy="477274"/>
              </a:xfrm>
            </p:grpSpPr>
            <p:sp>
              <p:nvSpPr>
                <p:cNvPr id="69" name="TextBox 68"/>
                <p:cNvSpPr txBox="1"/>
                <p:nvPr/>
              </p:nvSpPr>
              <p:spPr>
                <a:xfrm>
                  <a:off x="7248920" y="210620"/>
                  <a:ext cx="617477" cy="477054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500" b="1" dirty="0" smtClean="0">
                      <a:solidFill>
                        <a:srgbClr val="439FC3"/>
                      </a:solidFill>
                      <a:latin typeface="Yu Gothic" charset="-128"/>
                      <a:ea typeface="Yu Gothic" charset="-128"/>
                      <a:cs typeface="Yu Gothic" charset="-128"/>
                    </a:rPr>
                    <a:t>H1</a:t>
                  </a:r>
                  <a:endParaRPr lang="en-US" sz="2500" b="1" dirty="0">
                    <a:solidFill>
                      <a:srgbClr val="439FC3"/>
                    </a:solidFill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70" name="TextBox 69"/>
                <p:cNvSpPr txBox="1"/>
                <p:nvPr/>
              </p:nvSpPr>
              <p:spPr>
                <a:xfrm>
                  <a:off x="9340386" y="210840"/>
                  <a:ext cx="617477" cy="477054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500" b="1" dirty="0" smtClean="0">
                      <a:solidFill>
                        <a:srgbClr val="FA842A"/>
                      </a:solidFill>
                      <a:latin typeface="Yu Gothic" charset="-128"/>
                      <a:ea typeface="Yu Gothic" charset="-128"/>
                      <a:cs typeface="Yu Gothic" charset="-128"/>
                    </a:rPr>
                    <a:t>H3</a:t>
                  </a:r>
                  <a:endParaRPr lang="en-US" sz="2500" b="1" dirty="0">
                    <a:solidFill>
                      <a:srgbClr val="FA842A"/>
                    </a:solidFill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71" name="TextBox 70"/>
                <p:cNvSpPr txBox="1"/>
                <p:nvPr/>
              </p:nvSpPr>
              <p:spPr>
                <a:xfrm>
                  <a:off x="10513782" y="210620"/>
                  <a:ext cx="2243466" cy="477054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500" b="1" dirty="0" smtClean="0">
                      <a:solidFill>
                        <a:srgbClr val="75A88D"/>
                      </a:solidFill>
                      <a:latin typeface="Yu Gothic" charset="-128"/>
                      <a:ea typeface="Yu Gothic" charset="-128"/>
                      <a:cs typeface="Yu Gothic" charset="-128"/>
                    </a:rPr>
                    <a:t>H1+H3 </a:t>
                  </a:r>
                  <a:r>
                    <a:rPr lang="en-US" sz="2500" b="1" dirty="0" err="1" smtClean="0">
                      <a:solidFill>
                        <a:srgbClr val="75A88D"/>
                      </a:solidFill>
                      <a:latin typeface="Yu Gothic" charset="-128"/>
                      <a:ea typeface="Yu Gothic" charset="-128"/>
                      <a:cs typeface="Yu Gothic" charset="-128"/>
                    </a:rPr>
                    <a:t>avg</a:t>
                  </a:r>
                  <a:endParaRPr lang="en-US" sz="2500" b="1" dirty="0">
                    <a:solidFill>
                      <a:srgbClr val="75A88D"/>
                    </a:solidFill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sp>
            <p:nvSpPr>
              <p:cNvPr id="73" name="TextBox 72"/>
              <p:cNvSpPr txBox="1"/>
              <p:nvPr/>
            </p:nvSpPr>
            <p:spPr>
              <a:xfrm>
                <a:off x="2263750" y="3996988"/>
                <a:ext cx="457176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b="1" dirty="0">
                    <a:latin typeface="Yu Gothic" charset="-128"/>
                    <a:ea typeface="Yu Gothic" charset="-128"/>
                    <a:cs typeface="Yu Gothic" charset="-128"/>
                  </a:rPr>
                  <a:t>B</a:t>
                </a:r>
                <a:endParaRPr lang="en-US" sz="3000" b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p:grpSp>
      </p:grpSp>
      <p:grpSp>
        <p:nvGrpSpPr>
          <p:cNvPr id="3" name="Group 2"/>
          <p:cNvGrpSpPr/>
          <p:nvPr/>
        </p:nvGrpSpPr>
        <p:grpSpPr>
          <a:xfrm>
            <a:off x="2630112" y="7027899"/>
            <a:ext cx="6071678" cy="477054"/>
            <a:chOff x="2630112" y="7027899"/>
            <a:chExt cx="6071678" cy="477054"/>
          </a:xfrm>
        </p:grpSpPr>
        <p:cxnSp>
          <p:nvCxnSpPr>
            <p:cNvPr id="76" name="Straight Connector 75"/>
            <p:cNvCxnSpPr/>
            <p:nvPr/>
          </p:nvCxnSpPr>
          <p:spPr>
            <a:xfrm>
              <a:off x="2630112" y="7243342"/>
              <a:ext cx="6071678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8" name="TextBox 77"/>
                <p:cNvSpPr txBox="1"/>
                <p:nvPr/>
              </p:nvSpPr>
              <p:spPr>
                <a:xfrm>
                  <a:off x="4736145" y="7027899"/>
                  <a:ext cx="2089675" cy="477054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500" b="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r>
                    <a:rPr lang="en-US" sz="2500" b="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 + </a:t>
                  </a:r>
                  <a14:m>
                    <m:oMath xmlns:m="http://schemas.openxmlformats.org/officeDocument/2006/math">
                      <m:r>
                        <a:rPr lang="el-GR" sz="2500" b="0" i="1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m:t>𝛤𝜔</m:t>
                      </m:r>
                    </m:oMath>
                  </a14:m>
                  <a:endParaRPr lang="en-US" sz="25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>
            <p:sp>
              <p:nvSpPr>
                <p:cNvPr id="78" name="TextBox 7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36145" y="7027899"/>
                  <a:ext cx="2089675" cy="477054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l="-4956" t="-10256" b="-3076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0" name="Group 79"/>
          <p:cNvGrpSpPr/>
          <p:nvPr/>
        </p:nvGrpSpPr>
        <p:grpSpPr>
          <a:xfrm>
            <a:off x="9641006" y="4360758"/>
            <a:ext cx="1988616" cy="666761"/>
            <a:chOff x="9560950" y="4683156"/>
            <a:chExt cx="1988616" cy="666761"/>
          </a:xfrm>
        </p:grpSpPr>
        <p:sp>
          <p:nvSpPr>
            <p:cNvPr id="81" name="TextBox 80"/>
            <p:cNvSpPr txBox="1"/>
            <p:nvPr/>
          </p:nvSpPr>
          <p:spPr>
            <a:xfrm>
              <a:off x="9560950" y="4683156"/>
              <a:ext cx="198861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>
                  <a:latin typeface="Yu Gothic" charset="-128"/>
                  <a:ea typeface="Yu Gothic" charset="-128"/>
                  <a:cs typeface="Yu Gothic" charset="-128"/>
                </a:rPr>
                <a:t>Branch leading to </a:t>
              </a:r>
              <a:endParaRPr lang="en-US" sz="1600" b="1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grpSp>
          <p:nvGrpSpPr>
            <p:cNvPr id="82" name="Group 81"/>
            <p:cNvGrpSpPr/>
            <p:nvPr/>
          </p:nvGrpSpPr>
          <p:grpSpPr>
            <a:xfrm>
              <a:off x="9833892" y="4980585"/>
              <a:ext cx="1442733" cy="369332"/>
              <a:chOff x="11526107" y="4662638"/>
              <a:chExt cx="1442733" cy="369332"/>
            </a:xfrm>
          </p:grpSpPr>
          <p:sp>
            <p:nvSpPr>
              <p:cNvPr id="83" name="Oval 82"/>
              <p:cNvSpPr/>
              <p:nvPr/>
            </p:nvSpPr>
            <p:spPr>
              <a:xfrm>
                <a:off x="12226691" y="4706083"/>
                <a:ext cx="282443" cy="282443"/>
              </a:xfrm>
              <a:prstGeom prst="ellipse">
                <a:avLst/>
              </a:prstGeom>
              <a:solidFill>
                <a:srgbClr val="FA8428"/>
              </a:solidFill>
              <a:ln>
                <a:solidFill>
                  <a:srgbClr val="FA842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TextBox 83"/>
              <p:cNvSpPr txBox="1"/>
              <p:nvPr/>
            </p:nvSpPr>
            <p:spPr>
              <a:xfrm>
                <a:off x="12481424" y="4662638"/>
                <a:ext cx="48741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latin typeface="Yu Gothic" charset="-128"/>
                    <a:ea typeface="Yu Gothic" charset="-128"/>
                    <a:cs typeface="Yu Gothic" charset="-128"/>
                  </a:rPr>
                  <a:t>H3</a:t>
                </a:r>
                <a:endParaRPr lang="en-US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85" name="Oval 84"/>
              <p:cNvSpPr/>
              <p:nvPr/>
            </p:nvSpPr>
            <p:spPr>
              <a:xfrm>
                <a:off x="11526107" y="4706083"/>
                <a:ext cx="282443" cy="282443"/>
              </a:xfrm>
              <a:prstGeom prst="ellipse">
                <a:avLst/>
              </a:prstGeom>
              <a:solidFill>
                <a:srgbClr val="43A0C3"/>
              </a:solidFill>
              <a:ln>
                <a:solidFill>
                  <a:srgbClr val="43A0C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TextBox 85"/>
              <p:cNvSpPr txBox="1"/>
              <p:nvPr/>
            </p:nvSpPr>
            <p:spPr>
              <a:xfrm>
                <a:off x="11766985" y="4662638"/>
                <a:ext cx="50802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latin typeface="Yu Gothic" charset="-128"/>
                    <a:ea typeface="Yu Gothic" charset="-128"/>
                    <a:cs typeface="Yu Gothic" charset="-128"/>
                  </a:rPr>
                  <a:t>H1</a:t>
                </a:r>
                <a:endParaRPr lang="en-US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803287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Competing effects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50863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roup 57"/>
          <p:cNvGrpSpPr/>
          <p:nvPr/>
        </p:nvGrpSpPr>
        <p:grpSpPr>
          <a:xfrm>
            <a:off x="-615776" y="-1443633"/>
            <a:ext cx="9515656" cy="8189789"/>
            <a:chOff x="-615776" y="-1443633"/>
            <a:chExt cx="9515656" cy="8189789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60338" y="-1094791"/>
              <a:ext cx="3455415" cy="345541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60338" y="3236987"/>
              <a:ext cx="3455415" cy="3455415"/>
            </a:xfrm>
            <a:prstGeom prst="rect">
              <a:avLst/>
            </a:prstGeom>
          </p:spPr>
        </p:pic>
        <p:grpSp>
          <p:nvGrpSpPr>
            <p:cNvPr id="55" name="Group 54"/>
            <p:cNvGrpSpPr/>
            <p:nvPr/>
          </p:nvGrpSpPr>
          <p:grpSpPr>
            <a:xfrm>
              <a:off x="-615776" y="-1443633"/>
              <a:ext cx="9515656" cy="8189789"/>
              <a:chOff x="-615776" y="-1443633"/>
              <a:chExt cx="9515656" cy="8189789"/>
            </a:xfrm>
          </p:grpSpPr>
          <p:grpSp>
            <p:nvGrpSpPr>
              <p:cNvPr id="44" name="Group 43"/>
              <p:cNvGrpSpPr/>
              <p:nvPr/>
            </p:nvGrpSpPr>
            <p:grpSpPr>
              <a:xfrm>
                <a:off x="2357523" y="-754828"/>
                <a:ext cx="400110" cy="1383131"/>
                <a:chOff x="2049941" y="3926215"/>
                <a:chExt cx="400110" cy="1383131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 flipH="1">
                  <a:off x="2225601" y="3926215"/>
                  <a:ext cx="3886" cy="86564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" name="TextBox 10"/>
                <p:cNvSpPr txBox="1"/>
                <p:nvPr/>
              </p:nvSpPr>
              <p:spPr>
                <a:xfrm rot="5400000">
                  <a:off x="1952478" y="4811774"/>
                  <a:ext cx="595035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>
                      <a:latin typeface="Yu Gothic" charset="-128"/>
                      <a:ea typeface="Yu Gothic" charset="-128"/>
                      <a:cs typeface="Yu Gothic" charset="-128"/>
                    </a:rPr>
                    <a:t>l</a:t>
                  </a:r>
                  <a:r>
                    <a:rPr lang="en-US" sz="20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ow</a:t>
                  </a:r>
                  <a:endParaRPr lang="en-US" sz="20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grpSp>
            <p:nvGrpSpPr>
              <p:cNvPr id="45" name="Group 44"/>
              <p:cNvGrpSpPr/>
              <p:nvPr/>
            </p:nvGrpSpPr>
            <p:grpSpPr>
              <a:xfrm>
                <a:off x="2656540" y="-754828"/>
                <a:ext cx="400110" cy="3447959"/>
                <a:chOff x="2236867" y="3926215"/>
                <a:chExt cx="400110" cy="3447959"/>
              </a:xfrm>
            </p:grpSpPr>
            <p:cxnSp>
              <p:nvCxnSpPr>
                <p:cNvPr id="9" name="Straight Connector 8"/>
                <p:cNvCxnSpPr/>
                <p:nvPr/>
              </p:nvCxnSpPr>
              <p:spPr>
                <a:xfrm flipH="1">
                  <a:off x="2419111" y="3926215"/>
                  <a:ext cx="3326" cy="183089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" name="TextBox 11"/>
                <p:cNvSpPr txBox="1"/>
                <p:nvPr/>
              </p:nvSpPr>
              <p:spPr>
                <a:xfrm rot="5400000">
                  <a:off x="1595986" y="6333184"/>
                  <a:ext cx="1681871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intermediate</a:t>
                  </a:r>
                  <a:endParaRPr lang="en-US" sz="20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grpSp>
            <p:nvGrpSpPr>
              <p:cNvPr id="46" name="Group 45"/>
              <p:cNvGrpSpPr/>
              <p:nvPr/>
            </p:nvGrpSpPr>
            <p:grpSpPr>
              <a:xfrm>
                <a:off x="2959481" y="-754828"/>
                <a:ext cx="400110" cy="3720219"/>
                <a:chOff x="2412070" y="3926215"/>
                <a:chExt cx="400110" cy="3720219"/>
              </a:xfrm>
            </p:grpSpPr>
            <p:cxnSp>
              <p:nvCxnSpPr>
                <p:cNvPr id="10" name="Straight Connector 9"/>
                <p:cNvCxnSpPr/>
                <p:nvPr/>
              </p:nvCxnSpPr>
              <p:spPr>
                <a:xfrm>
                  <a:off x="2556351" y="3926215"/>
                  <a:ext cx="6915" cy="309033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" name="TextBox 12"/>
                <p:cNvSpPr txBox="1"/>
                <p:nvPr/>
              </p:nvSpPr>
              <p:spPr>
                <a:xfrm rot="5400000">
                  <a:off x="2266517" y="7100772"/>
                  <a:ext cx="691215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high</a:t>
                  </a:r>
                  <a:endParaRPr lang="en-US" sz="20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grpSp>
            <p:nvGrpSpPr>
              <p:cNvPr id="26" name="Group 25"/>
              <p:cNvGrpSpPr/>
              <p:nvPr/>
            </p:nvGrpSpPr>
            <p:grpSpPr>
              <a:xfrm>
                <a:off x="2361447" y="4999685"/>
                <a:ext cx="400110" cy="1255905"/>
                <a:chOff x="2137443" y="1414645"/>
                <a:chExt cx="400110" cy="1255905"/>
              </a:xfrm>
            </p:grpSpPr>
            <p:cxnSp>
              <p:nvCxnSpPr>
                <p:cNvPr id="18" name="Straight Connector 17"/>
                <p:cNvCxnSpPr/>
                <p:nvPr/>
              </p:nvCxnSpPr>
              <p:spPr>
                <a:xfrm flipH="1">
                  <a:off x="2313065" y="1940503"/>
                  <a:ext cx="1488" cy="730047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1" name="TextBox 20"/>
                <p:cNvSpPr txBox="1"/>
                <p:nvPr/>
              </p:nvSpPr>
              <p:spPr>
                <a:xfrm rot="5400000">
                  <a:off x="2039980" y="1512108"/>
                  <a:ext cx="595035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>
                      <a:latin typeface="Yu Gothic" charset="-128"/>
                      <a:ea typeface="Yu Gothic" charset="-128"/>
                      <a:cs typeface="Yu Gothic" charset="-128"/>
                    </a:rPr>
                    <a:t>l</a:t>
                  </a:r>
                  <a:r>
                    <a:rPr lang="en-US" sz="20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ow</a:t>
                  </a:r>
                  <a:endParaRPr lang="en-US" sz="20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grpSp>
            <p:nvGrpSpPr>
              <p:cNvPr id="27" name="Group 26"/>
              <p:cNvGrpSpPr/>
              <p:nvPr/>
            </p:nvGrpSpPr>
            <p:grpSpPr>
              <a:xfrm>
                <a:off x="2660464" y="3897497"/>
                <a:ext cx="400110" cy="2848659"/>
                <a:chOff x="2342465" y="304648"/>
                <a:chExt cx="400110" cy="2848659"/>
              </a:xfrm>
            </p:grpSpPr>
            <p:cxnSp>
              <p:nvCxnSpPr>
                <p:cNvPr id="19" name="Straight Connector 18"/>
                <p:cNvCxnSpPr/>
                <p:nvPr/>
              </p:nvCxnSpPr>
              <p:spPr>
                <a:xfrm>
                  <a:off x="2520785" y="1932694"/>
                  <a:ext cx="86" cy="1220613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" name="TextBox 21"/>
                <p:cNvSpPr txBox="1"/>
                <p:nvPr/>
              </p:nvSpPr>
              <p:spPr>
                <a:xfrm rot="5400000">
                  <a:off x="1701584" y="945529"/>
                  <a:ext cx="1681871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intermediate</a:t>
                  </a:r>
                  <a:endParaRPr lang="en-US" sz="20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grpSp>
            <p:nvGrpSpPr>
              <p:cNvPr id="28" name="Group 27"/>
              <p:cNvGrpSpPr/>
              <p:nvPr/>
            </p:nvGrpSpPr>
            <p:grpSpPr>
              <a:xfrm>
                <a:off x="2950515" y="2891378"/>
                <a:ext cx="400110" cy="3854778"/>
                <a:chOff x="2493026" y="-706431"/>
                <a:chExt cx="400110" cy="3854778"/>
              </a:xfrm>
            </p:grpSpPr>
            <p:cxnSp>
              <p:nvCxnSpPr>
                <p:cNvPr id="20" name="Straight Connector 19"/>
                <p:cNvCxnSpPr/>
                <p:nvPr/>
              </p:nvCxnSpPr>
              <p:spPr>
                <a:xfrm flipH="1">
                  <a:off x="2669939" y="-98959"/>
                  <a:ext cx="3581" cy="3247306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3" name="TextBox 22"/>
                <p:cNvSpPr txBox="1"/>
                <p:nvPr/>
              </p:nvSpPr>
              <p:spPr>
                <a:xfrm rot="5400000">
                  <a:off x="2347473" y="-560878"/>
                  <a:ext cx="691215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high</a:t>
                  </a:r>
                  <a:endParaRPr lang="en-US" sz="20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sp>
            <p:nvSpPr>
              <p:cNvPr id="29" name="Oval 28"/>
              <p:cNvSpPr/>
              <p:nvPr/>
            </p:nvSpPr>
            <p:spPr>
              <a:xfrm flipH="1">
                <a:off x="2184285" y="-306604"/>
                <a:ext cx="105023" cy="105023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Triangle 29"/>
              <p:cNvSpPr/>
              <p:nvPr/>
            </p:nvSpPr>
            <p:spPr>
              <a:xfrm flipH="1">
                <a:off x="2141411" y="5542209"/>
                <a:ext cx="121827" cy="105023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4" name="Group 23"/>
              <p:cNvGrpSpPr/>
              <p:nvPr/>
            </p:nvGrpSpPr>
            <p:grpSpPr>
              <a:xfrm>
                <a:off x="7367088" y="3618599"/>
                <a:ext cx="1237390" cy="685906"/>
                <a:chOff x="7647464" y="3659655"/>
                <a:chExt cx="1237390" cy="68590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1" name="TextBox 30"/>
                    <p:cNvSpPr txBox="1"/>
                    <p:nvPr/>
                  </p:nvSpPr>
                  <p:spPr>
                    <a:xfrm>
                      <a:off x="7647464" y="3945451"/>
                      <a:ext cx="1237390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00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𝛽</m:t>
                            </m:r>
                            <m:r>
                              <a:rPr lang="en-US" sz="2000" b="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=2.09</m:t>
                            </m:r>
                          </m:oMath>
                        </m:oMathPara>
                      </a14:m>
                      <a:endParaRPr lang="en-US" sz="20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31" name="TextBox 30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647464" y="3945451"/>
                      <a:ext cx="1237390" cy="400110"/>
                    </a:xfrm>
                    <a:prstGeom prst="rect">
                      <a:avLst/>
                    </a:prstGeom>
                    <a:blipFill rotWithShape="0">
                      <a:blip r:embed="rId4"/>
                      <a:stretch>
                        <a:fillRect b="-1515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32" name="TextBox 31"/>
                <p:cNvSpPr txBox="1"/>
                <p:nvPr/>
              </p:nvSpPr>
              <p:spPr>
                <a:xfrm>
                  <a:off x="7647464" y="3659655"/>
                  <a:ext cx="55496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low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grpSp>
            <p:nvGrpSpPr>
              <p:cNvPr id="25" name="Group 24"/>
              <p:cNvGrpSpPr/>
              <p:nvPr/>
            </p:nvGrpSpPr>
            <p:grpSpPr>
              <a:xfrm>
                <a:off x="7367088" y="4694169"/>
                <a:ext cx="1532792" cy="685906"/>
                <a:chOff x="7708552" y="4680980"/>
                <a:chExt cx="1532792" cy="68590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3" name="TextBox 32"/>
                    <p:cNvSpPr txBox="1"/>
                    <p:nvPr/>
                  </p:nvSpPr>
                  <p:spPr>
                    <a:xfrm>
                      <a:off x="7708552" y="4966776"/>
                      <a:ext cx="1237390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00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𝛽</m:t>
                            </m:r>
                            <m:r>
                              <a:rPr lang="en-US" sz="2000" b="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=1.73</m:t>
                            </m:r>
                          </m:oMath>
                        </m:oMathPara>
                      </a14:m>
                      <a:endParaRPr lang="en-US" sz="20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33" name="TextBox 32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708552" y="4966776"/>
                      <a:ext cx="1237390" cy="400110"/>
                    </a:xfrm>
                    <a:prstGeom prst="rect">
                      <a:avLst/>
                    </a:prstGeom>
                    <a:blipFill rotWithShape="0">
                      <a:blip r:embed="rId5"/>
                      <a:stretch>
                        <a:fillRect b="-1515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34" name="TextBox 33"/>
                <p:cNvSpPr txBox="1"/>
                <p:nvPr/>
              </p:nvSpPr>
              <p:spPr>
                <a:xfrm>
                  <a:off x="7708552" y="4680980"/>
                  <a:ext cx="153279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intermediate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grpSp>
            <p:nvGrpSpPr>
              <p:cNvPr id="54" name="Group 53"/>
              <p:cNvGrpSpPr/>
              <p:nvPr/>
            </p:nvGrpSpPr>
            <p:grpSpPr>
              <a:xfrm>
                <a:off x="7367088" y="5769739"/>
                <a:ext cx="1237390" cy="685906"/>
                <a:chOff x="7700454" y="5787273"/>
                <a:chExt cx="1237390" cy="68590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5" name="TextBox 34"/>
                    <p:cNvSpPr txBox="1"/>
                    <p:nvPr/>
                  </p:nvSpPr>
                  <p:spPr>
                    <a:xfrm>
                      <a:off x="7700454" y="6073069"/>
                      <a:ext cx="1237390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00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𝛽</m:t>
                            </m:r>
                            <m:r>
                              <a:rPr lang="en-US" sz="2000" b="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=1.43</m:t>
                            </m:r>
                          </m:oMath>
                        </m:oMathPara>
                      </a14:m>
                      <a:endParaRPr lang="en-US" sz="20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35" name="TextBox 34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700454" y="6073069"/>
                      <a:ext cx="1237390" cy="400110"/>
                    </a:xfrm>
                    <a:prstGeom prst="rect">
                      <a:avLst/>
                    </a:prstGeom>
                    <a:blipFill rotWithShape="0">
                      <a:blip r:embed="rId6"/>
                      <a:stretch>
                        <a:fillRect b="-1515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36" name="TextBox 35"/>
                <p:cNvSpPr txBox="1"/>
                <p:nvPr/>
              </p:nvSpPr>
              <p:spPr>
                <a:xfrm>
                  <a:off x="7700454" y="5787273"/>
                  <a:ext cx="64152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high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grpSp>
            <p:nvGrpSpPr>
              <p:cNvPr id="4" name="Group 3"/>
              <p:cNvGrpSpPr/>
              <p:nvPr/>
            </p:nvGrpSpPr>
            <p:grpSpPr>
              <a:xfrm>
                <a:off x="7367088" y="-575094"/>
                <a:ext cx="1237390" cy="685906"/>
                <a:chOff x="7776994" y="-700234"/>
                <a:chExt cx="1237390" cy="68590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7" name="TextBox 36"/>
                    <p:cNvSpPr txBox="1"/>
                    <p:nvPr/>
                  </p:nvSpPr>
                  <p:spPr>
                    <a:xfrm>
                      <a:off x="7776994" y="-414438"/>
                      <a:ext cx="1237390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00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𝛽</m:t>
                            </m:r>
                            <m:r>
                              <a:rPr lang="en-US" sz="2000" b="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=1.56</m:t>
                            </m:r>
                          </m:oMath>
                        </m:oMathPara>
                      </a14:m>
                      <a:endParaRPr lang="en-US" sz="20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37" name="TextBox 36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776994" y="-414438"/>
                      <a:ext cx="1237390" cy="400110"/>
                    </a:xfrm>
                    <a:prstGeom prst="rect">
                      <a:avLst/>
                    </a:prstGeom>
                    <a:blipFill rotWithShape="0">
                      <a:blip r:embed="rId7"/>
                      <a:stretch>
                        <a:fillRect b="-1692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38" name="TextBox 37"/>
                <p:cNvSpPr txBox="1"/>
                <p:nvPr/>
              </p:nvSpPr>
              <p:spPr>
                <a:xfrm>
                  <a:off x="7776994" y="-700234"/>
                  <a:ext cx="55496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low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grpSp>
            <p:nvGrpSpPr>
              <p:cNvPr id="14" name="Group 13"/>
              <p:cNvGrpSpPr/>
              <p:nvPr/>
            </p:nvGrpSpPr>
            <p:grpSpPr>
              <a:xfrm>
                <a:off x="7367088" y="523168"/>
                <a:ext cx="1532792" cy="685906"/>
                <a:chOff x="7838082" y="321091"/>
                <a:chExt cx="1532792" cy="68590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9" name="TextBox 38"/>
                    <p:cNvSpPr txBox="1"/>
                    <p:nvPr/>
                  </p:nvSpPr>
                  <p:spPr>
                    <a:xfrm>
                      <a:off x="7838082" y="606887"/>
                      <a:ext cx="1237390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00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𝛽</m:t>
                            </m:r>
                            <m:r>
                              <a:rPr lang="en-US" sz="2000" b="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=1.33</m:t>
                            </m:r>
                          </m:oMath>
                        </m:oMathPara>
                      </a14:m>
                      <a:endParaRPr lang="en-US" sz="20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39" name="TextBox 38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838082" y="606887"/>
                      <a:ext cx="1237390" cy="400110"/>
                    </a:xfrm>
                    <a:prstGeom prst="rect">
                      <a:avLst/>
                    </a:prstGeom>
                    <a:blipFill rotWithShape="0">
                      <a:blip r:embed="rId8"/>
                      <a:stretch>
                        <a:fillRect b="-1692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40" name="TextBox 39"/>
                <p:cNvSpPr txBox="1"/>
                <p:nvPr/>
              </p:nvSpPr>
              <p:spPr>
                <a:xfrm>
                  <a:off x="7838082" y="321091"/>
                  <a:ext cx="153279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intermediate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grpSp>
            <p:nvGrpSpPr>
              <p:cNvPr id="15" name="Group 14"/>
              <p:cNvGrpSpPr/>
              <p:nvPr/>
            </p:nvGrpSpPr>
            <p:grpSpPr>
              <a:xfrm>
                <a:off x="7367088" y="1621429"/>
                <a:ext cx="1237390" cy="685906"/>
                <a:chOff x="7829984" y="1427384"/>
                <a:chExt cx="1237390" cy="68590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1" name="TextBox 40"/>
                    <p:cNvSpPr txBox="1"/>
                    <p:nvPr/>
                  </p:nvSpPr>
                  <p:spPr>
                    <a:xfrm>
                      <a:off x="7829984" y="1713180"/>
                      <a:ext cx="1237390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00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𝛽</m:t>
                            </m:r>
                            <m:r>
                              <a:rPr lang="en-US" sz="2000" b="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=1.21</m:t>
                            </m:r>
                          </m:oMath>
                        </m:oMathPara>
                      </a14:m>
                      <a:endParaRPr lang="en-US" sz="20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41" name="TextBox 40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829984" y="1713180"/>
                      <a:ext cx="1237390" cy="400110"/>
                    </a:xfrm>
                    <a:prstGeom prst="rect">
                      <a:avLst/>
                    </a:prstGeom>
                    <a:blipFill rotWithShape="0">
                      <a:blip r:embed="rId9"/>
                      <a:stretch>
                        <a:fillRect b="-1692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42" name="TextBox 41"/>
                <p:cNvSpPr txBox="1"/>
                <p:nvPr/>
              </p:nvSpPr>
              <p:spPr>
                <a:xfrm>
                  <a:off x="7829984" y="1427384"/>
                  <a:ext cx="64152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high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sp>
            <p:nvSpPr>
              <p:cNvPr id="48" name="TextBox 47"/>
              <p:cNvSpPr txBox="1"/>
              <p:nvPr/>
            </p:nvSpPr>
            <p:spPr>
              <a:xfrm>
                <a:off x="-615776" y="2780921"/>
                <a:ext cx="2880917" cy="477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500" b="1" dirty="0" err="1" smtClean="0">
                    <a:latin typeface="Yu Gothic" charset="-128"/>
                    <a:ea typeface="Yu Gothic" charset="-128"/>
                    <a:cs typeface="Yu Gothic" charset="-128"/>
                  </a:rPr>
                  <a:t>ExpCM</a:t>
                </a:r>
                <a:r>
                  <a:rPr lang="en-US" sz="2500" b="1" dirty="0" smtClean="0">
                    <a:latin typeface="Yu Gothic" charset="-128"/>
                    <a:ea typeface="Yu Gothic" charset="-128"/>
                    <a:cs typeface="Yu Gothic" charset="-128"/>
                  </a:rPr>
                  <a:t>(H3 </a:t>
                </a:r>
                <a:r>
                  <a:rPr lang="en-US" sz="2500" b="1" dirty="0" err="1" smtClean="0">
                    <a:latin typeface="Yu Gothic" charset="-128"/>
                    <a:ea typeface="Yu Gothic" charset="-128"/>
                    <a:cs typeface="Yu Gothic" charset="-128"/>
                  </a:rPr>
                  <a:t>prefs</a:t>
                </a:r>
                <a:r>
                  <a:rPr lang="en-US" sz="2500" b="1" dirty="0" smtClean="0">
                    <a:latin typeface="Yu Gothic" charset="-128"/>
                    <a:ea typeface="Yu Gothic" charset="-128"/>
                    <a:cs typeface="Yu Gothic" charset="-128"/>
                  </a:rPr>
                  <a:t>)</a:t>
                </a:r>
                <a:endParaRPr lang="en-US" sz="2500" b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51" name="TextBox 50"/>
              <p:cNvSpPr txBox="1"/>
              <p:nvPr/>
            </p:nvSpPr>
            <p:spPr>
              <a:xfrm>
                <a:off x="-526149" y="-1443633"/>
                <a:ext cx="2880917" cy="477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500" b="1" dirty="0" err="1" smtClean="0">
                    <a:latin typeface="Yu Gothic" charset="-128"/>
                    <a:ea typeface="Yu Gothic" charset="-128"/>
                    <a:cs typeface="Yu Gothic" charset="-128"/>
                  </a:rPr>
                  <a:t>ExpCM</a:t>
                </a:r>
                <a:r>
                  <a:rPr lang="en-US" sz="2500" b="1" dirty="0" smtClean="0">
                    <a:latin typeface="Yu Gothic" charset="-128"/>
                    <a:ea typeface="Yu Gothic" charset="-128"/>
                    <a:cs typeface="Yu Gothic" charset="-128"/>
                  </a:rPr>
                  <a:t>(H1 </a:t>
                </a:r>
                <a:r>
                  <a:rPr lang="en-US" sz="2500" b="1" dirty="0" err="1" smtClean="0">
                    <a:latin typeface="Yu Gothic" charset="-128"/>
                    <a:ea typeface="Yu Gothic" charset="-128"/>
                    <a:cs typeface="Yu Gothic" charset="-128"/>
                  </a:rPr>
                  <a:t>prefs</a:t>
                </a:r>
                <a:r>
                  <a:rPr lang="en-US" sz="2500" b="1" dirty="0" smtClean="0">
                    <a:latin typeface="Yu Gothic" charset="-128"/>
                    <a:ea typeface="Yu Gothic" charset="-128"/>
                    <a:cs typeface="Yu Gothic" charset="-128"/>
                  </a:rPr>
                  <a:t>)</a:t>
                </a:r>
                <a:endParaRPr lang="en-US" sz="2500" b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grpSp>
            <p:nvGrpSpPr>
              <p:cNvPr id="17" name="Group 16"/>
              <p:cNvGrpSpPr/>
              <p:nvPr/>
            </p:nvGrpSpPr>
            <p:grpSpPr>
              <a:xfrm>
                <a:off x="3268835" y="3472265"/>
                <a:ext cx="4164020" cy="3156093"/>
                <a:chOff x="9378138" y="-814136"/>
                <a:chExt cx="4164020" cy="3156093"/>
              </a:xfrm>
            </p:grpSpPr>
            <p:pic>
              <p:nvPicPr>
                <p:cNvPr id="43" name="Picture 42"/>
                <p:cNvPicPr>
                  <a:picLocks noChangeAspect="1"/>
                </p:cNvPicPr>
                <p:nvPr/>
              </p:nvPicPr>
              <p:blipFill rotWithShape="1"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75232"/>
                <a:stretch/>
              </p:blipFill>
              <p:spPr>
                <a:xfrm>
                  <a:off x="9378138" y="-814136"/>
                  <a:ext cx="4164020" cy="1031332"/>
                </a:xfrm>
                <a:prstGeom prst="rect">
                  <a:avLst/>
                </a:prstGeom>
              </p:spPr>
            </p:pic>
            <p:pic>
              <p:nvPicPr>
                <p:cNvPr id="47" name="Picture 46"/>
                <p:cNvPicPr>
                  <a:picLocks noChangeAspect="1"/>
                </p:cNvPicPr>
                <p:nvPr/>
              </p:nvPicPr>
              <p:blipFill rotWithShape="1"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33043" b="42189"/>
                <a:stretch/>
              </p:blipFill>
              <p:spPr>
                <a:xfrm>
                  <a:off x="9378138" y="248244"/>
                  <a:ext cx="4164020" cy="1031332"/>
                </a:xfrm>
                <a:prstGeom prst="rect">
                  <a:avLst/>
                </a:prstGeom>
              </p:spPr>
            </p:pic>
            <p:pic>
              <p:nvPicPr>
                <p:cNvPr id="49" name="Picture 48"/>
                <p:cNvPicPr>
                  <a:picLocks noChangeAspect="1"/>
                </p:cNvPicPr>
                <p:nvPr/>
              </p:nvPicPr>
              <p:blipFill rotWithShape="1"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66130" b="9102"/>
                <a:stretch/>
              </p:blipFill>
              <p:spPr>
                <a:xfrm>
                  <a:off x="9378138" y="1310625"/>
                  <a:ext cx="4164020" cy="1031332"/>
                </a:xfrm>
                <a:prstGeom prst="rect">
                  <a:avLst/>
                </a:prstGeom>
              </p:spPr>
            </p:pic>
          </p:grpSp>
          <p:grpSp>
            <p:nvGrpSpPr>
              <p:cNvPr id="16" name="Group 15"/>
              <p:cNvGrpSpPr/>
              <p:nvPr/>
            </p:nvGrpSpPr>
            <p:grpSpPr>
              <a:xfrm>
                <a:off x="3268835" y="-730104"/>
                <a:ext cx="4164020" cy="3184978"/>
                <a:chOff x="3364131" y="-828578"/>
                <a:chExt cx="4164020" cy="3184978"/>
              </a:xfrm>
            </p:grpSpPr>
            <p:pic>
              <p:nvPicPr>
                <p:cNvPr id="50" name="Picture 49"/>
                <p:cNvPicPr>
                  <a:picLocks noChangeAspect="1"/>
                </p:cNvPicPr>
                <p:nvPr/>
              </p:nvPicPr>
              <p:blipFill rotWithShape="1"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74539"/>
                <a:stretch/>
              </p:blipFill>
              <p:spPr>
                <a:xfrm>
                  <a:off x="3364131" y="-828578"/>
                  <a:ext cx="4164020" cy="1060217"/>
                </a:xfrm>
                <a:prstGeom prst="rect">
                  <a:avLst/>
                </a:prstGeom>
              </p:spPr>
            </p:pic>
            <p:pic>
              <p:nvPicPr>
                <p:cNvPr id="52" name="Picture 51"/>
                <p:cNvPicPr>
                  <a:picLocks noChangeAspect="1"/>
                </p:cNvPicPr>
                <p:nvPr/>
              </p:nvPicPr>
              <p:blipFill rotWithShape="1"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31872" b="42667"/>
                <a:stretch/>
              </p:blipFill>
              <p:spPr>
                <a:xfrm>
                  <a:off x="3364131" y="233803"/>
                  <a:ext cx="4164020" cy="1060217"/>
                </a:xfrm>
                <a:prstGeom prst="rect">
                  <a:avLst/>
                </a:prstGeom>
              </p:spPr>
            </p:pic>
            <p:pic>
              <p:nvPicPr>
                <p:cNvPr id="53" name="Picture 52"/>
                <p:cNvPicPr>
                  <a:picLocks noChangeAspect="1"/>
                </p:cNvPicPr>
                <p:nvPr/>
              </p:nvPicPr>
              <p:blipFill rotWithShape="1"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65284" b="9255"/>
                <a:stretch/>
              </p:blipFill>
              <p:spPr>
                <a:xfrm>
                  <a:off x="3364131" y="1296183"/>
                  <a:ext cx="4164020" cy="1060217"/>
                </a:xfrm>
                <a:prstGeom prst="rect">
                  <a:avLst/>
                </a:prstGeom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11762541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`</a:t>
            </a:r>
            <a:r>
              <a:rPr lang="en-US" b="1" dirty="0" err="1" smtClean="0">
                <a:solidFill>
                  <a:schemeClr val="bg1"/>
                </a:solidFill>
              </a:rPr>
              <a:t>phylobayes</a:t>
            </a:r>
            <a:r>
              <a:rPr lang="en-US" b="1" dirty="0" smtClean="0">
                <a:solidFill>
                  <a:schemeClr val="bg1"/>
                </a:solidFill>
              </a:rPr>
              <a:t>`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3344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-115361" y="952871"/>
            <a:ext cx="11169116" cy="3787922"/>
            <a:chOff x="-115361" y="952871"/>
            <a:chExt cx="11169116" cy="3787922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703" b="27798"/>
            <a:stretch/>
          </p:blipFill>
          <p:spPr>
            <a:xfrm>
              <a:off x="208268" y="1566031"/>
              <a:ext cx="10058400" cy="2668343"/>
            </a:xfrm>
            <a:prstGeom prst="rect">
              <a:avLst/>
            </a:prstGeom>
          </p:spPr>
        </p:pic>
        <p:grpSp>
          <p:nvGrpSpPr>
            <p:cNvPr id="4" name="Group 3"/>
            <p:cNvGrpSpPr/>
            <p:nvPr/>
          </p:nvGrpSpPr>
          <p:grpSpPr>
            <a:xfrm>
              <a:off x="-115361" y="952871"/>
              <a:ext cx="11169116" cy="3787922"/>
              <a:chOff x="-115361" y="952871"/>
              <a:chExt cx="11169116" cy="3787922"/>
            </a:xfrm>
          </p:grpSpPr>
          <p:sp>
            <p:nvSpPr>
              <p:cNvPr id="33" name="TextBox 32"/>
              <p:cNvSpPr txBox="1"/>
              <p:nvPr/>
            </p:nvSpPr>
            <p:spPr>
              <a:xfrm>
                <a:off x="7621029" y="1170487"/>
                <a:ext cx="224760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 smtClean="0">
                    <a:latin typeface="Yu Gothic" charset="-128"/>
                    <a:ea typeface="Yu Gothic" charset="-128"/>
                    <a:cs typeface="Yu Gothic" charset="-128"/>
                  </a:rPr>
                  <a:t>Branch leading to </a:t>
                </a:r>
                <a:endParaRPr lang="en-US" sz="1600" b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 flipH="1">
                <a:off x="7102333" y="4094462"/>
                <a:ext cx="3951422" cy="64633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smtClean="0">
                    <a:latin typeface="Yu Gothic" charset="-128"/>
                    <a:ea typeface="Yu Gothic" charset="-128"/>
                    <a:cs typeface="Yu Gothic" charset="-128"/>
                  </a:rPr>
                  <a:t>pbMutSel</a:t>
                </a:r>
                <a:r>
                  <a:rPr lang="en-US" b="1" dirty="0" smtClean="0">
                    <a:latin typeface="Yu Gothic" charset="-128"/>
                    <a:ea typeface="Yu Gothic" charset="-128"/>
                    <a:cs typeface="Yu Gothic" charset="-128"/>
                  </a:rPr>
                  <a:t/>
                </a:r>
                <a:br>
                  <a:rPr lang="en-US" b="1" dirty="0" smtClean="0">
                    <a:latin typeface="Yu Gothic" charset="-128"/>
                    <a:ea typeface="Yu Gothic" charset="-128"/>
                    <a:cs typeface="Yu Gothic" charset="-128"/>
                  </a:rPr>
                </a:br>
                <a:r>
                  <a:rPr lang="en-US" dirty="0" smtClean="0">
                    <a:latin typeface="Yu Gothic" charset="-128"/>
                    <a:ea typeface="Yu Gothic" charset="-128"/>
                    <a:cs typeface="Yu Gothic" charset="-128"/>
                  </a:rPr>
                  <a:t>normalized branch length</a:t>
                </a:r>
                <a:endParaRPr lang="en-US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TextBox 17"/>
                  <p:cNvSpPr txBox="1"/>
                  <p:nvPr/>
                </p:nvSpPr>
                <p:spPr>
                  <a:xfrm rot="16200000" flipH="1">
                    <a:off x="5659186" y="2532730"/>
                    <a:ext cx="3277354" cy="646331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 smtClean="0">
                        <a:solidFill>
                          <a:srgbClr val="75A88D"/>
                        </a:solidFill>
                        <a:latin typeface="Yu Gothic" charset="-128"/>
                        <a:ea typeface="Yu Gothic" charset="-128"/>
                        <a:cs typeface="Yu Gothic" charset="-128"/>
                      </a:rPr>
                      <a:t>ExpCM+</a:t>
                    </a:r>
                    <a14:m>
                      <m:oMath xmlns:m="http://schemas.openxmlformats.org/officeDocument/2006/math">
                        <m:r>
                          <a:rPr lang="el-GR" b="1" i="1" smtClean="0">
                            <a:solidFill>
                              <a:srgbClr val="75A88D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𝚪</m:t>
                        </m:r>
                        <m:r>
                          <a:rPr lang="el-GR" b="1" i="1" smtClean="0">
                            <a:solidFill>
                              <a:srgbClr val="75A88D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𝝎</m:t>
                        </m:r>
                      </m:oMath>
                    </a14:m>
                    <a:r>
                      <a:rPr lang="en-US" b="1" dirty="0" smtClean="0">
                        <a:solidFill>
                          <a:srgbClr val="75A88D"/>
                        </a:solidFill>
                        <a:latin typeface="Yu Gothic" charset="-128"/>
                        <a:ea typeface="Yu Gothic" charset="-128"/>
                        <a:cs typeface="Yu Gothic" charset="-128"/>
                      </a:rPr>
                      <a:t> (H1+H3 </a:t>
                    </a:r>
                    <a:r>
                      <a:rPr lang="en-US" b="1" dirty="0" err="1" smtClean="0">
                        <a:solidFill>
                          <a:srgbClr val="75A88D"/>
                        </a:solidFill>
                        <a:latin typeface="Yu Gothic" charset="-128"/>
                        <a:ea typeface="Yu Gothic" charset="-128"/>
                        <a:cs typeface="Yu Gothic" charset="-128"/>
                      </a:rPr>
                      <a:t>avg</a:t>
                    </a:r>
                    <a:r>
                      <a:rPr lang="en-US" b="1" dirty="0" smtClean="0">
                        <a:solidFill>
                          <a:srgbClr val="75A88D"/>
                        </a:solidFill>
                        <a:latin typeface="Yu Gothic" charset="-128"/>
                        <a:ea typeface="Yu Gothic" charset="-128"/>
                        <a:cs typeface="Yu Gothic" charset="-128"/>
                      </a:rPr>
                      <a:t>) </a:t>
                    </a:r>
                    <a:r>
                      <a:rPr lang="en-US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normalized branch length</a:t>
                    </a:r>
                    <a:endParaRPr lang="en-US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18" name="TextBox 1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6200000" flipH="1">
                    <a:off x="5659186" y="2532730"/>
                    <a:ext cx="3277354" cy="646331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 l="-4717" r="-1415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9" name="Oval 18"/>
              <p:cNvSpPr/>
              <p:nvPr/>
            </p:nvSpPr>
            <p:spPr>
              <a:xfrm>
                <a:off x="10286771" y="1193414"/>
                <a:ext cx="282443" cy="282443"/>
              </a:xfrm>
              <a:prstGeom prst="ellipse">
                <a:avLst/>
              </a:prstGeom>
              <a:solidFill>
                <a:srgbClr val="FA8428"/>
              </a:solidFill>
              <a:ln>
                <a:solidFill>
                  <a:srgbClr val="FA842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10541504" y="1149969"/>
                <a:ext cx="48741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latin typeface="Yu Gothic" charset="-128"/>
                    <a:ea typeface="Yu Gothic" charset="-128"/>
                    <a:cs typeface="Yu Gothic" charset="-128"/>
                  </a:rPr>
                  <a:t>H3</a:t>
                </a:r>
                <a:endParaRPr lang="en-US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31" name="Oval 30"/>
              <p:cNvSpPr/>
              <p:nvPr/>
            </p:nvSpPr>
            <p:spPr>
              <a:xfrm>
                <a:off x="9586187" y="1193414"/>
                <a:ext cx="282443" cy="282443"/>
              </a:xfrm>
              <a:prstGeom prst="ellipse">
                <a:avLst/>
              </a:prstGeom>
              <a:solidFill>
                <a:srgbClr val="43A0C3"/>
              </a:solidFill>
              <a:ln>
                <a:solidFill>
                  <a:srgbClr val="43A0C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9827065" y="1149969"/>
                <a:ext cx="50802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latin typeface="Yu Gothic" charset="-128"/>
                    <a:ea typeface="Yu Gothic" charset="-128"/>
                    <a:cs typeface="Yu Gothic" charset="-128"/>
                  </a:rPr>
                  <a:t>H1</a:t>
                </a:r>
                <a:endParaRPr lang="en-US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34" name="TextBox 33"/>
              <p:cNvSpPr txBox="1"/>
              <p:nvPr/>
            </p:nvSpPr>
            <p:spPr>
              <a:xfrm flipH="1">
                <a:off x="995355" y="4074196"/>
                <a:ext cx="1975711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 err="1" smtClean="0">
                    <a:latin typeface="Yu Gothic" charset="-128"/>
                    <a:ea typeface="Yu Gothic" charset="-128"/>
                    <a:cs typeface="Yu Gothic" charset="-128"/>
                  </a:rPr>
                  <a:t>pbMutSel</a:t>
                </a:r>
                <a:r>
                  <a:rPr lang="en-US" b="1" dirty="0" smtClean="0">
                    <a:latin typeface="Yu Gothic" charset="-128"/>
                    <a:ea typeface="Yu Gothic" charset="-128"/>
                    <a:cs typeface="Yu Gothic" charset="-128"/>
                  </a:rPr>
                  <a:t> </a:t>
                </a:r>
                <a:r>
                  <a:rPr lang="en-US" b="1" dirty="0" err="1" smtClean="0">
                    <a:latin typeface="Yu Gothic" charset="-128"/>
                    <a:ea typeface="Yu Gothic" charset="-128"/>
                    <a:cs typeface="Yu Gothic" charset="-128"/>
                  </a:rPr>
                  <a:t>prefs</a:t>
                </a:r>
                <a:endParaRPr lang="en-US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 rot="16200000" flipH="1">
                <a:off x="-874615" y="2500655"/>
                <a:ext cx="2164839" cy="64633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 err="1" smtClean="0">
                    <a:solidFill>
                      <a:srgbClr val="75A88D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ExpCM</a:t>
                </a:r>
                <a:r>
                  <a:rPr lang="en-US" b="1" dirty="0" smtClean="0">
                    <a:solidFill>
                      <a:srgbClr val="75A88D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 H1+H3 </a:t>
                </a:r>
                <a:r>
                  <a:rPr lang="en-US" b="1" dirty="0" err="1" smtClean="0">
                    <a:solidFill>
                      <a:srgbClr val="75A88D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avg</a:t>
                </a:r>
                <a:r>
                  <a:rPr lang="en-US" b="1" dirty="0" smtClean="0">
                    <a:solidFill>
                      <a:srgbClr val="75A88D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 </a:t>
                </a:r>
                <a:r>
                  <a:rPr lang="en-US" b="1" dirty="0" err="1" smtClean="0">
                    <a:solidFill>
                      <a:srgbClr val="75A88D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prefs</a:t>
                </a:r>
                <a:endParaRPr lang="en-US" dirty="0">
                  <a:solidFill>
                    <a:srgbClr val="75A88D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37" name="TextBox 36"/>
              <p:cNvSpPr txBox="1"/>
              <p:nvPr/>
            </p:nvSpPr>
            <p:spPr>
              <a:xfrm flipH="1">
                <a:off x="3904565" y="4074196"/>
                <a:ext cx="2465000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 err="1" smtClean="0">
                    <a:solidFill>
                      <a:srgbClr val="43A0C3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ExpCM</a:t>
                </a:r>
                <a:r>
                  <a:rPr lang="en-US" b="1" dirty="0" smtClean="0">
                    <a:solidFill>
                      <a:srgbClr val="43A0C3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 H1 </a:t>
                </a:r>
                <a:r>
                  <a:rPr lang="en-US" b="1" dirty="0" err="1" smtClean="0">
                    <a:solidFill>
                      <a:srgbClr val="43A0C3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prefs</a:t>
                </a:r>
                <a:endParaRPr lang="en-US" dirty="0">
                  <a:solidFill>
                    <a:srgbClr val="43A0C3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38" name="TextBox 37"/>
              <p:cNvSpPr txBox="1"/>
              <p:nvPr/>
            </p:nvSpPr>
            <p:spPr>
              <a:xfrm rot="16200000" flipH="1">
                <a:off x="2392988" y="2639155"/>
                <a:ext cx="2244160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 err="1" smtClean="0">
                    <a:solidFill>
                      <a:srgbClr val="FA8428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ExpCM</a:t>
                </a:r>
                <a:r>
                  <a:rPr lang="en-US" b="1" dirty="0" smtClean="0">
                    <a:solidFill>
                      <a:srgbClr val="FA8428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 H3 </a:t>
                </a:r>
                <a:r>
                  <a:rPr lang="en-US" b="1" dirty="0" err="1" smtClean="0">
                    <a:solidFill>
                      <a:srgbClr val="FA8428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prefs</a:t>
                </a:r>
                <a:endParaRPr lang="en-US" dirty="0">
                  <a:solidFill>
                    <a:srgbClr val="FA8428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4846746" y="1465833"/>
                <a:ext cx="771307" cy="33528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1526019" y="1427581"/>
                <a:ext cx="938885" cy="37353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4326726" y="1385975"/>
                <a:ext cx="10102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Yu Gothic" charset="-128"/>
                    <a:ea typeface="Yu Gothic" charset="-128"/>
                    <a:cs typeface="Yu Gothic" charset="-128"/>
                  </a:rPr>
                  <a:t>r</a:t>
                </a:r>
                <a:r>
                  <a:rPr lang="en-US" dirty="0" smtClean="0">
                    <a:latin typeface="Yu Gothic" charset="-128"/>
                    <a:ea typeface="Yu Gothic" charset="-128"/>
                    <a:cs typeface="Yu Gothic" charset="-128"/>
                  </a:rPr>
                  <a:t> = 0.52</a:t>
                </a:r>
                <a:endParaRPr lang="en-US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526528" y="952871"/>
                <a:ext cx="45720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000" b="1" dirty="0" smtClean="0">
                    <a:latin typeface="Yu Gothic" charset="-128"/>
                    <a:ea typeface="Yu Gothic" charset="-128"/>
                    <a:cs typeface="Yu Gothic" charset="-128"/>
                  </a:rPr>
                  <a:t>A</a:t>
                </a:r>
                <a:endParaRPr lang="en-US" sz="3000" b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42" name="TextBox 41"/>
              <p:cNvSpPr txBox="1"/>
              <p:nvPr/>
            </p:nvSpPr>
            <p:spPr>
              <a:xfrm>
                <a:off x="6660701" y="952871"/>
                <a:ext cx="45720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000" b="1" dirty="0">
                    <a:latin typeface="Yu Gothic" charset="-128"/>
                    <a:ea typeface="Yu Gothic" charset="-128"/>
                    <a:cs typeface="Yu Gothic" charset="-128"/>
                  </a:rPr>
                  <a:t>B</a:t>
                </a:r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1082828" y="1385975"/>
                <a:ext cx="10102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Yu Gothic" charset="-128"/>
                    <a:ea typeface="Yu Gothic" charset="-128"/>
                    <a:cs typeface="Yu Gothic" charset="-128"/>
                  </a:rPr>
                  <a:t>r</a:t>
                </a:r>
                <a:r>
                  <a:rPr lang="en-US" dirty="0" smtClean="0">
                    <a:latin typeface="Yu Gothic" charset="-128"/>
                    <a:ea typeface="Yu Gothic" charset="-128"/>
                    <a:cs typeface="Yu Gothic" charset="-128"/>
                  </a:rPr>
                  <a:t> = 0.74</a:t>
                </a:r>
                <a:endParaRPr lang="en-US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763429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raw figures come from `</a:t>
            </a:r>
            <a:r>
              <a:rPr lang="en-US" dirty="0" err="1" smtClean="0"/>
              <a:t>figures.ipynb</a:t>
            </a:r>
            <a:r>
              <a:rPr lang="en-US" dirty="0" smtClean="0"/>
              <a:t>` in this directory. </a:t>
            </a:r>
          </a:p>
          <a:p>
            <a:r>
              <a:rPr lang="en-US" dirty="0" smtClean="0"/>
              <a:t>If you don’t change the size of the output figure you should be able to plop them into this presentation to produce the final figures.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6517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2513428" y="-19521"/>
            <a:ext cx="7165144" cy="7154520"/>
            <a:chOff x="2513428" y="-19521"/>
            <a:chExt cx="7165144" cy="715452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67000" y="0"/>
              <a:ext cx="6858000" cy="6858000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>
              <a:off x="3390312" y="6581001"/>
              <a:ext cx="6288260" cy="55399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b="1" dirty="0" smtClean="0">
                  <a:latin typeface="Yu Gothic" charset="-128"/>
                  <a:ea typeface="Yu Gothic" charset="-128"/>
                  <a:cs typeface="Yu Gothic" charset="-128"/>
                </a:rPr>
                <a:t>Chain 1</a:t>
              </a:r>
              <a:endParaRPr lang="en-US" sz="3000" b="1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 rot="16200000">
              <a:off x="-353703" y="3047666"/>
              <a:ext cx="6288260" cy="55399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b="1" dirty="0" smtClean="0">
                  <a:latin typeface="Yu Gothic" charset="-128"/>
                  <a:ea typeface="Yu Gothic" charset="-128"/>
                  <a:cs typeface="Yu Gothic" charset="-128"/>
                </a:rPr>
                <a:t>Chain 2</a:t>
              </a:r>
              <a:endParaRPr lang="en-US" sz="3000" b="1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871440" y="-19521"/>
              <a:ext cx="1773242" cy="553998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3000" dirty="0">
                  <a:latin typeface="Yu Gothic" charset="-128"/>
                  <a:ea typeface="Yu Gothic" charset="-128"/>
                  <a:cs typeface="Yu Gothic" charset="-128"/>
                </a:rPr>
                <a:t>r</a:t>
              </a:r>
              <a:r>
                <a:rPr lang="en-US" sz="3000" dirty="0" smtClean="0">
                  <a:latin typeface="Yu Gothic" charset="-128"/>
                  <a:ea typeface="Yu Gothic" charset="-128"/>
                  <a:cs typeface="Yu Gothic" charset="-128"/>
                </a:rPr>
                <a:t> = 0.996</a:t>
              </a:r>
              <a:endParaRPr lang="en-US" sz="30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308660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84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S</a:t>
            </a:r>
            <a:r>
              <a:rPr lang="en-US" sz="3000" b="1" dirty="0" smtClean="0">
                <a:solidFill>
                  <a:schemeClr val="bg1"/>
                </a:solidFill>
              </a:rPr>
              <a:t>UPPLEMENTARY</a:t>
            </a:r>
            <a:r>
              <a:rPr lang="en-US" b="1" dirty="0" smtClean="0">
                <a:solidFill>
                  <a:schemeClr val="bg1"/>
                </a:solidFill>
              </a:rPr>
              <a:t> F</a:t>
            </a:r>
            <a:r>
              <a:rPr lang="en-US" sz="3000" b="1" dirty="0" smtClean="0">
                <a:solidFill>
                  <a:schemeClr val="bg1"/>
                </a:solidFill>
              </a:rPr>
              <a:t>IGURES</a:t>
            </a:r>
            <a:endParaRPr lang="en-US" sz="3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51300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Divergence distances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47276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2448420" y="0"/>
            <a:ext cx="7430523" cy="7096527"/>
            <a:chOff x="2448420" y="0"/>
            <a:chExt cx="7430523" cy="7096527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67000" y="0"/>
              <a:ext cx="6858000" cy="6858000"/>
            </a:xfrm>
            <a:prstGeom prst="rect">
              <a:avLst/>
            </a:prstGeom>
          </p:spPr>
        </p:pic>
        <p:grpSp>
          <p:nvGrpSpPr>
            <p:cNvPr id="8" name="Group 7"/>
            <p:cNvGrpSpPr/>
            <p:nvPr/>
          </p:nvGrpSpPr>
          <p:grpSpPr>
            <a:xfrm>
              <a:off x="2448420" y="905553"/>
              <a:ext cx="7430523" cy="6190974"/>
              <a:chOff x="2448420" y="905553"/>
              <a:chExt cx="7430523" cy="6190974"/>
            </a:xfrm>
          </p:grpSpPr>
          <p:sp>
            <p:nvSpPr>
              <p:cNvPr id="4" name="TextBox 3"/>
              <p:cNvSpPr txBox="1"/>
              <p:nvPr/>
            </p:nvSpPr>
            <p:spPr>
              <a:xfrm rot="5400000">
                <a:off x="8263276" y="4604827"/>
                <a:ext cx="2523447" cy="70788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000" b="1" dirty="0" smtClean="0">
                    <a:latin typeface="Yu Gothic" charset="-128"/>
                    <a:ea typeface="Yu Gothic" charset="-128"/>
                    <a:cs typeface="Yu Gothic" charset="-128"/>
                  </a:rPr>
                  <a:t>H1</a:t>
                </a:r>
                <a:r>
                  <a:rPr lang="en-US" sz="2000" dirty="0" smtClean="0">
                    <a:latin typeface="Yu Gothic" charset="-128"/>
                    <a:ea typeface="Yu Gothic" charset="-128"/>
                    <a:cs typeface="Yu Gothic" charset="-128"/>
                  </a:rPr>
                  <a:t> </a:t>
                </a:r>
                <a:br>
                  <a:rPr lang="en-US" sz="2000" dirty="0" smtClean="0">
                    <a:latin typeface="Yu Gothic" charset="-128"/>
                    <a:ea typeface="Yu Gothic" charset="-128"/>
                    <a:cs typeface="Yu Gothic" charset="-128"/>
                  </a:rPr>
                </a:br>
                <a:r>
                  <a:rPr lang="en-US" sz="2000" dirty="0" smtClean="0">
                    <a:latin typeface="Yu Gothic" charset="-128"/>
                    <a:ea typeface="Yu Gothic" charset="-128"/>
                    <a:cs typeface="Yu Gothic" charset="-128"/>
                  </a:rPr>
                  <a:t>reference sequence</a:t>
                </a:r>
                <a:endParaRPr lang="en-US" sz="20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 rot="5400000">
                <a:off x="8263276" y="1813334"/>
                <a:ext cx="2523447" cy="70788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000" b="1" dirty="0" smtClean="0">
                    <a:latin typeface="Yu Gothic" charset="-128"/>
                    <a:ea typeface="Yu Gothic" charset="-128"/>
                    <a:cs typeface="Yu Gothic" charset="-128"/>
                  </a:rPr>
                  <a:t>H3</a:t>
                </a:r>
                <a:r>
                  <a:rPr lang="en-US" sz="2000" dirty="0" smtClean="0">
                    <a:latin typeface="Yu Gothic" charset="-128"/>
                    <a:ea typeface="Yu Gothic" charset="-128"/>
                    <a:cs typeface="Yu Gothic" charset="-128"/>
                  </a:rPr>
                  <a:t> </a:t>
                </a:r>
                <a:br>
                  <a:rPr lang="en-US" sz="2000" dirty="0" smtClean="0">
                    <a:latin typeface="Yu Gothic" charset="-128"/>
                    <a:ea typeface="Yu Gothic" charset="-128"/>
                    <a:cs typeface="Yu Gothic" charset="-128"/>
                  </a:rPr>
                </a:br>
                <a:r>
                  <a:rPr lang="en-US" sz="2000" dirty="0" smtClean="0">
                    <a:latin typeface="Yu Gothic" charset="-128"/>
                    <a:ea typeface="Yu Gothic" charset="-128"/>
                    <a:cs typeface="Yu Gothic" charset="-128"/>
                  </a:rPr>
                  <a:t>reference sequence</a:t>
                </a:r>
                <a:endParaRPr lang="en-US" sz="20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6" name="TextBox 5"/>
              <p:cNvSpPr txBox="1"/>
              <p:nvPr/>
            </p:nvSpPr>
            <p:spPr>
              <a:xfrm>
                <a:off x="3895123" y="6619473"/>
                <a:ext cx="4950394" cy="4770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500" dirty="0" smtClean="0">
                    <a:latin typeface="Yu Gothic" charset="-128"/>
                    <a:ea typeface="Yu Gothic" charset="-128"/>
                    <a:cs typeface="Yu Gothic" charset="-128"/>
                  </a:rPr>
                  <a:t>Amino-acid identity to reference</a:t>
                </a:r>
                <a:endParaRPr lang="en-US" sz="25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 rot="16200000">
                <a:off x="971573" y="2874174"/>
                <a:ext cx="3430747" cy="4770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500" dirty="0" smtClean="0">
                    <a:latin typeface="Yu Gothic" charset="-128"/>
                    <a:ea typeface="Yu Gothic" charset="-128"/>
                    <a:cs typeface="Yu Gothic" charset="-128"/>
                  </a:rPr>
                  <a:t>Number of sequences</a:t>
                </a:r>
                <a:endParaRPr lang="en-US" sz="25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367676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84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M</a:t>
            </a:r>
            <a:r>
              <a:rPr lang="en-US" sz="3000" b="1" dirty="0" smtClean="0">
                <a:solidFill>
                  <a:schemeClr val="bg1"/>
                </a:solidFill>
              </a:rPr>
              <a:t>AIN</a:t>
            </a:r>
            <a:r>
              <a:rPr lang="en-US" b="1" dirty="0" smtClean="0">
                <a:solidFill>
                  <a:schemeClr val="bg1"/>
                </a:solidFill>
              </a:rPr>
              <a:t> F</a:t>
            </a:r>
            <a:r>
              <a:rPr lang="en-US" sz="3000" b="1" dirty="0" smtClean="0">
                <a:solidFill>
                  <a:schemeClr val="bg1"/>
                </a:solidFill>
              </a:rPr>
              <a:t>IGURES</a:t>
            </a:r>
            <a:endParaRPr lang="en-US" sz="3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07268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Model feature comparison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96939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>
            <a:off x="-9006896" y="-3379808"/>
            <a:ext cx="32554684" cy="8647252"/>
            <a:chOff x="-9006896" y="-3379808"/>
            <a:chExt cx="32554684" cy="8647252"/>
          </a:xfrm>
        </p:grpSpPr>
        <p:pic>
          <p:nvPicPr>
            <p:cNvPr id="36" name="Picture 35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504"/>
            <a:stretch/>
          </p:blipFill>
          <p:spPr>
            <a:xfrm>
              <a:off x="-7722197" y="-2666399"/>
              <a:ext cx="7547863" cy="7207920"/>
            </a:xfrm>
            <a:prstGeom prst="rect">
              <a:avLst/>
            </a:prstGeom>
          </p:spPr>
        </p:pic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8639" y="-1908307"/>
              <a:ext cx="10255955" cy="7175751"/>
            </a:xfrm>
            <a:prstGeom prst="rect">
              <a:avLst/>
            </a:prstGeom>
          </p:spPr>
        </p:pic>
        <p:grpSp>
          <p:nvGrpSpPr>
            <p:cNvPr id="33" name="Group 32"/>
            <p:cNvGrpSpPr/>
            <p:nvPr/>
          </p:nvGrpSpPr>
          <p:grpSpPr>
            <a:xfrm>
              <a:off x="-9006896" y="-3379808"/>
              <a:ext cx="32554684" cy="8403568"/>
              <a:chOff x="-9006896" y="-3379808"/>
              <a:chExt cx="32554684" cy="8403568"/>
            </a:xfrm>
          </p:grpSpPr>
          <p:grpSp>
            <p:nvGrpSpPr>
              <p:cNvPr id="35" name="Group 34"/>
              <p:cNvGrpSpPr/>
              <p:nvPr/>
            </p:nvGrpSpPr>
            <p:grpSpPr>
              <a:xfrm>
                <a:off x="11688525" y="-3379808"/>
                <a:ext cx="11859263" cy="7410663"/>
                <a:chOff x="11139885" y="-3115668"/>
                <a:chExt cx="11859263" cy="7410663"/>
              </a:xfrm>
            </p:grpSpPr>
            <p:sp>
              <p:nvSpPr>
                <p:cNvPr id="6" name="TextBox 5"/>
                <p:cNvSpPr txBox="1"/>
                <p:nvPr/>
              </p:nvSpPr>
              <p:spPr>
                <a:xfrm>
                  <a:off x="14588999" y="-2106589"/>
                  <a:ext cx="4528519" cy="153888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7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Site-specific stationary state</a:t>
                  </a:r>
                  <a:endParaRPr lang="en-US" sz="47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" name="TextBox 6"/>
                    <p:cNvSpPr txBox="1"/>
                    <p:nvPr/>
                  </p:nvSpPr>
                  <p:spPr>
                    <a:xfrm>
                      <a:off x="19002360" y="-2065665"/>
                      <a:ext cx="3996788" cy="153888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47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Γ</m:t>
                          </m:r>
                          <m:r>
                            <a:rPr lang="en-US" sz="4700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𝜔</m:t>
                          </m:r>
                        </m:oMath>
                      </a14:m>
                      <a:r>
                        <a:rPr lang="en-US" sz="47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 rate variation</a:t>
                      </a:r>
                      <a:endParaRPr lang="en-US" sz="47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7" name="TextBox 6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9002360" y="-2065665"/>
                      <a:ext cx="3996788" cy="1538883"/>
                    </a:xfrm>
                    <a:prstGeom prst="rect">
                      <a:avLst/>
                    </a:prstGeom>
                    <a:blipFill rotWithShape="0">
                      <a:blip r:embed="rId4"/>
                      <a:stretch>
                        <a:fillRect t="-9127" b="-1984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2" name="TextBox 1"/>
                <p:cNvSpPr txBox="1"/>
                <p:nvPr/>
              </p:nvSpPr>
              <p:spPr>
                <a:xfrm>
                  <a:off x="12693644" y="2065629"/>
                  <a:ext cx="2167581" cy="81560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47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endParaRPr lang="en-US" sz="47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" name="TextBox 2"/>
                    <p:cNvSpPr txBox="1"/>
                    <p:nvPr/>
                  </p:nvSpPr>
                  <p:spPr>
                    <a:xfrm>
                      <a:off x="11139885" y="3348381"/>
                      <a:ext cx="3721340" cy="815608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r"/>
                      <a:r>
                        <a:rPr lang="en-US" sz="4700" dirty="0" err="1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ExpCM</a:t>
                      </a:r>
                      <a:r>
                        <a:rPr lang="en-US" sz="47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 + </a:t>
                      </a: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47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Γ</m:t>
                          </m:r>
                          <m:r>
                            <a:rPr lang="el-GR" sz="47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𝜔</m:t>
                          </m:r>
                        </m:oMath>
                      </a14:m>
                      <a:endParaRPr lang="en-US" sz="47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3" name="TextBox 2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1139885" y="3348381"/>
                      <a:ext cx="3721340" cy="815608"/>
                    </a:xfrm>
                    <a:prstGeom prst="rect">
                      <a:avLst/>
                    </a:prstGeom>
                    <a:blipFill rotWithShape="0">
                      <a:blip r:embed="rId5"/>
                      <a:stretch>
                        <a:fillRect l="-6383" t="-17164" b="-3806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4" name="TextBox 3"/>
                <p:cNvSpPr txBox="1"/>
                <p:nvPr/>
              </p:nvSpPr>
              <p:spPr>
                <a:xfrm>
                  <a:off x="13177751" y="-423613"/>
                  <a:ext cx="1683474" cy="81560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47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GY94</a:t>
                  </a:r>
                  <a:endParaRPr lang="en-US" sz="47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grpSp>
              <p:nvGrpSpPr>
                <p:cNvPr id="46" name="Group 45"/>
                <p:cNvGrpSpPr/>
                <p:nvPr/>
              </p:nvGrpSpPr>
              <p:grpSpPr>
                <a:xfrm>
                  <a:off x="14929789" y="-573460"/>
                  <a:ext cx="7942667" cy="4868455"/>
                  <a:chOff x="6464709" y="8502220"/>
                  <a:chExt cx="4750247" cy="1786797"/>
                </a:xfrm>
              </p:grpSpPr>
              <p:sp>
                <p:nvSpPr>
                  <p:cNvPr id="8" name="Rectangle 7"/>
                  <p:cNvSpPr/>
                  <p:nvPr/>
                </p:nvSpPr>
                <p:spPr>
                  <a:xfrm>
                    <a:off x="6464709" y="9445499"/>
                    <a:ext cx="2314577" cy="372728"/>
                  </a:xfrm>
                  <a:prstGeom prst="rect">
                    <a:avLst/>
                  </a:prstGeom>
                  <a:solidFill>
                    <a:srgbClr val="75A88D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0" name="Rectangle 9"/>
                  <p:cNvSpPr/>
                  <p:nvPr/>
                </p:nvSpPr>
                <p:spPr>
                  <a:xfrm>
                    <a:off x="8900379" y="9443801"/>
                    <a:ext cx="2314577" cy="372728"/>
                  </a:xfrm>
                  <a:prstGeom prst="rect">
                    <a:avLst/>
                  </a:prstGeom>
                  <a:solidFill>
                    <a:schemeClr val="bg1"/>
                  </a:solidFill>
                  <a:ln w="57150">
                    <a:solidFill>
                      <a:srgbClr val="BEBEBE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12" name="Group 11"/>
                  <p:cNvGrpSpPr/>
                  <p:nvPr/>
                </p:nvGrpSpPr>
                <p:grpSpPr>
                  <a:xfrm>
                    <a:off x="6464709" y="9914591"/>
                    <a:ext cx="4750247" cy="374426"/>
                    <a:chOff x="5372099" y="2054004"/>
                    <a:chExt cx="4750247" cy="374426"/>
                  </a:xfrm>
                </p:grpSpPr>
                <p:sp>
                  <p:nvSpPr>
                    <p:cNvPr id="13" name="Rectangle 12"/>
                    <p:cNvSpPr/>
                    <p:nvPr/>
                  </p:nvSpPr>
                  <p:spPr>
                    <a:xfrm>
                      <a:off x="5372099" y="2055702"/>
                      <a:ext cx="2314576" cy="372728"/>
                    </a:xfrm>
                    <a:prstGeom prst="rect">
                      <a:avLst/>
                    </a:prstGeom>
                    <a:solidFill>
                      <a:srgbClr val="75A88D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14" name="Rectangle 13"/>
                    <p:cNvSpPr/>
                    <p:nvPr/>
                  </p:nvSpPr>
                  <p:spPr>
                    <a:xfrm>
                      <a:off x="7807770" y="2054004"/>
                      <a:ext cx="2314576" cy="372728"/>
                    </a:xfrm>
                    <a:prstGeom prst="rect">
                      <a:avLst/>
                    </a:prstGeom>
                    <a:solidFill>
                      <a:srgbClr val="75A88D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5" name="Group 14"/>
                  <p:cNvGrpSpPr/>
                  <p:nvPr/>
                </p:nvGrpSpPr>
                <p:grpSpPr>
                  <a:xfrm>
                    <a:off x="6464709" y="8502220"/>
                    <a:ext cx="4750247" cy="374426"/>
                    <a:chOff x="5372099" y="2054004"/>
                    <a:chExt cx="4750247" cy="374426"/>
                  </a:xfrm>
                </p:grpSpPr>
                <p:sp>
                  <p:nvSpPr>
                    <p:cNvPr id="16" name="Rectangle 15"/>
                    <p:cNvSpPr/>
                    <p:nvPr/>
                  </p:nvSpPr>
                  <p:spPr>
                    <a:xfrm>
                      <a:off x="5372099" y="2055702"/>
                      <a:ext cx="2314576" cy="372728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57150">
                      <a:solidFill>
                        <a:srgbClr val="BEBEBE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17" name="Rectangle 16"/>
                    <p:cNvSpPr/>
                    <p:nvPr/>
                  </p:nvSpPr>
                  <p:spPr>
                    <a:xfrm>
                      <a:off x="7807770" y="2054004"/>
                      <a:ext cx="2314576" cy="372728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57150">
                      <a:solidFill>
                        <a:srgbClr val="BEBEBE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sp>
                <p:nvSpPr>
                  <p:cNvPr id="19" name="Rectangle 18"/>
                  <p:cNvSpPr/>
                  <p:nvPr/>
                </p:nvSpPr>
                <p:spPr>
                  <a:xfrm>
                    <a:off x="6464709" y="8974708"/>
                    <a:ext cx="2314577" cy="372727"/>
                  </a:xfrm>
                  <a:prstGeom prst="rect">
                    <a:avLst/>
                  </a:prstGeom>
                  <a:solidFill>
                    <a:schemeClr val="bg1"/>
                  </a:solidFill>
                  <a:ln w="57150">
                    <a:solidFill>
                      <a:srgbClr val="BEBEBE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0" name="Rectangle 19"/>
                  <p:cNvSpPr/>
                  <p:nvPr/>
                </p:nvSpPr>
                <p:spPr>
                  <a:xfrm>
                    <a:off x="8900379" y="8973011"/>
                    <a:ext cx="2314577" cy="372728"/>
                  </a:xfrm>
                  <a:prstGeom prst="rect">
                    <a:avLst/>
                  </a:prstGeom>
                  <a:solidFill>
                    <a:srgbClr val="75A88D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3" name="TextBox 22"/>
                    <p:cNvSpPr txBox="1"/>
                    <p:nvPr/>
                  </p:nvSpPr>
                  <p:spPr>
                    <a:xfrm>
                      <a:off x="11623992" y="782875"/>
                      <a:ext cx="3237233" cy="815608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r"/>
                      <a:r>
                        <a:rPr lang="en-US" sz="47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GY94 + </a:t>
                      </a: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47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Γ</m:t>
                          </m:r>
                          <m:r>
                            <a:rPr lang="el-GR" sz="47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𝜔</m:t>
                          </m:r>
                        </m:oMath>
                      </a14:m>
                      <a:endParaRPr lang="en-US" sz="47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23" name="TextBox 22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1623992" y="782875"/>
                      <a:ext cx="3237233" cy="815608"/>
                    </a:xfrm>
                    <a:prstGeom prst="rect">
                      <a:avLst/>
                    </a:prstGeom>
                    <a:blipFill rotWithShape="0">
                      <a:blip r:embed="rId6"/>
                      <a:stretch>
                        <a:fillRect l="-7533" t="-16418" b="-3806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31" name="TextBox 30"/>
                <p:cNvSpPr txBox="1"/>
                <p:nvPr/>
              </p:nvSpPr>
              <p:spPr>
                <a:xfrm>
                  <a:off x="11356172" y="-3115668"/>
                  <a:ext cx="334751" cy="1015663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6000" b="1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C</a:t>
                  </a:r>
                  <a:endParaRPr lang="en-US" sz="6000" b="1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grpSp>
            <p:nvGrpSpPr>
              <p:cNvPr id="48" name="Group 47"/>
              <p:cNvGrpSpPr/>
              <p:nvPr/>
            </p:nvGrpSpPr>
            <p:grpSpPr>
              <a:xfrm>
                <a:off x="659141" y="-3379808"/>
                <a:ext cx="9962410" cy="2533743"/>
                <a:chOff x="-9113460" y="-3161230"/>
                <a:chExt cx="9962410" cy="2533743"/>
              </a:xfrm>
            </p:grpSpPr>
            <p:grpSp>
              <p:nvGrpSpPr>
                <p:cNvPr id="43" name="Group 42"/>
                <p:cNvGrpSpPr/>
                <p:nvPr/>
              </p:nvGrpSpPr>
              <p:grpSpPr>
                <a:xfrm>
                  <a:off x="-8690949" y="-2174407"/>
                  <a:ext cx="9539899" cy="1546920"/>
                  <a:chOff x="-4960206" y="-1974181"/>
                  <a:chExt cx="9539899" cy="1546920"/>
                </a:xfrm>
              </p:grpSpPr>
              <p:sp>
                <p:nvSpPr>
                  <p:cNvPr id="21" name="TextBox 20"/>
                  <p:cNvSpPr txBox="1"/>
                  <p:nvPr/>
                </p:nvSpPr>
                <p:spPr>
                  <a:xfrm>
                    <a:off x="-4960206" y="-1966144"/>
                    <a:ext cx="4823435" cy="1538883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7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Uniform stationary state</a:t>
                    </a:r>
                    <a:endParaRPr lang="en-US" sz="47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  <p:sp>
                <p:nvSpPr>
                  <p:cNvPr id="22" name="TextBox 21"/>
                  <p:cNvSpPr txBox="1"/>
                  <p:nvPr/>
                </p:nvSpPr>
                <p:spPr>
                  <a:xfrm>
                    <a:off x="46110" y="-1974181"/>
                    <a:ext cx="4533583" cy="1538883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7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Site-specific </a:t>
                    </a:r>
                    <a:r>
                      <a:rPr lang="en-US" sz="470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stationary state</a:t>
                    </a:r>
                    <a:endParaRPr lang="en-US" sz="47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p:grpSp>
            <p:sp>
              <p:nvSpPr>
                <p:cNvPr id="24" name="TextBox 23"/>
                <p:cNvSpPr txBox="1"/>
                <p:nvPr/>
              </p:nvSpPr>
              <p:spPr>
                <a:xfrm>
                  <a:off x="-9113460" y="-3161230"/>
                  <a:ext cx="334751" cy="1015663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6000" b="1" dirty="0">
                      <a:latin typeface="Yu Gothic" charset="-128"/>
                      <a:ea typeface="Yu Gothic" charset="-128"/>
                      <a:cs typeface="Yu Gothic" charset="-128"/>
                    </a:rPr>
                    <a:t>B</a:t>
                  </a:r>
                </a:p>
              </p:txBody>
            </p:sp>
          </p:grpSp>
          <p:grpSp>
            <p:nvGrpSpPr>
              <p:cNvPr id="11" name="Group 10"/>
              <p:cNvGrpSpPr/>
              <p:nvPr/>
            </p:nvGrpSpPr>
            <p:grpSpPr>
              <a:xfrm>
                <a:off x="-9006896" y="-3379808"/>
                <a:ext cx="8161261" cy="8403568"/>
                <a:chOff x="-9006896" y="-3379808"/>
                <a:chExt cx="8161261" cy="8403568"/>
              </a:xfrm>
            </p:grpSpPr>
            <p:grpSp>
              <p:nvGrpSpPr>
                <p:cNvPr id="30" name="Group 29"/>
                <p:cNvGrpSpPr/>
                <p:nvPr/>
              </p:nvGrpSpPr>
              <p:grpSpPr>
                <a:xfrm>
                  <a:off x="-9006896" y="-3379808"/>
                  <a:ext cx="8161261" cy="8403568"/>
                  <a:chOff x="1834177" y="-3161230"/>
                  <a:chExt cx="8161261" cy="8403568"/>
                </a:xfrm>
              </p:grpSpPr>
              <p:grpSp>
                <p:nvGrpSpPr>
                  <p:cNvPr id="18" name="Group 17"/>
                  <p:cNvGrpSpPr/>
                  <p:nvPr/>
                </p:nvGrpSpPr>
                <p:grpSpPr>
                  <a:xfrm>
                    <a:off x="1834177" y="-3161230"/>
                    <a:ext cx="8161261" cy="3681532"/>
                    <a:chOff x="1330438" y="-3161230"/>
                    <a:chExt cx="8161261" cy="3681532"/>
                  </a:xfrm>
                </p:grpSpPr>
                <p:sp>
                  <p:nvSpPr>
                    <p:cNvPr id="25" name="TextBox 24"/>
                    <p:cNvSpPr txBox="1"/>
                    <p:nvPr/>
                  </p:nvSpPr>
                  <p:spPr>
                    <a:xfrm>
                      <a:off x="1330438" y="-3161230"/>
                      <a:ext cx="334751" cy="1015663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6000" b="1" dirty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A</a:t>
                      </a:r>
                    </a:p>
                  </p:txBody>
                </p:sp>
                <p:grpSp>
                  <p:nvGrpSpPr>
                    <p:cNvPr id="32" name="Group 31"/>
                    <p:cNvGrpSpPr/>
                    <p:nvPr/>
                  </p:nvGrpSpPr>
                  <p:grpSpPr>
                    <a:xfrm>
                      <a:off x="5602188" y="-924677"/>
                      <a:ext cx="3889511" cy="1444979"/>
                      <a:chOff x="5985399" y="4787128"/>
                      <a:chExt cx="3889511" cy="1444979"/>
                    </a:xfrm>
                  </p:grpSpPr>
                  <p:sp>
                    <p:nvSpPr>
                      <p:cNvPr id="27" name="TextBox 26"/>
                      <p:cNvSpPr txBox="1"/>
                      <p:nvPr/>
                    </p:nvSpPr>
                    <p:spPr>
                      <a:xfrm>
                        <a:off x="6552645" y="5447277"/>
                        <a:ext cx="3322265" cy="78483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sz="4500" dirty="0">
                            <a:latin typeface="Yu Gothic" charset="-128"/>
                            <a:ea typeface="Yu Gothic" charset="-128"/>
                            <a:cs typeface="Yu Gothic" charset="-128"/>
                          </a:rPr>
                          <a:t>s</a:t>
                        </a:r>
                        <a:r>
                          <a:rPr lang="en-US" sz="4500" dirty="0" smtClean="0">
                            <a:latin typeface="Yu Gothic" charset="-128"/>
                            <a:ea typeface="Yu Gothic" charset="-128"/>
                            <a:cs typeface="Yu Gothic" charset="-128"/>
                          </a:rPr>
                          <a:t>ingle value</a:t>
                        </a:r>
                        <a:endParaRPr lang="en-US" sz="4500" dirty="0">
                          <a:latin typeface="Yu Gothic" charset="-128"/>
                          <a:ea typeface="Yu Gothic" charset="-128"/>
                          <a:cs typeface="Yu Gothic" charset="-128"/>
                        </a:endParaRPr>
                      </a:p>
                    </p:txBody>
                  </p:sp>
                  <p:sp>
                    <p:nvSpPr>
                      <p:cNvPr id="28" name="Oval 27"/>
                      <p:cNvSpPr/>
                      <p:nvPr/>
                    </p:nvSpPr>
                    <p:spPr>
                      <a:xfrm>
                        <a:off x="5985399" y="4914902"/>
                        <a:ext cx="517401" cy="517401"/>
                      </a:xfrm>
                      <a:prstGeom prst="ellipse">
                        <a:avLst/>
                      </a:prstGeom>
                      <a:solidFill>
                        <a:srgbClr val="43A0C3"/>
                      </a:solidFill>
                      <a:ln>
                        <a:solidFill>
                          <a:srgbClr val="43A0C3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29" name="TextBox 28"/>
                          <p:cNvSpPr txBox="1"/>
                          <p:nvPr/>
                        </p:nvSpPr>
                        <p:spPr>
                          <a:xfrm>
                            <a:off x="6552644" y="4787128"/>
                            <a:ext cx="660738" cy="784830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0">
                            <a:spAutoFit/>
                          </a:bodyPr>
                          <a:lstStyle/>
                          <a:p>
                            <a:pPr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r>
                                    <m:rPr>
                                      <m:sty m:val="p"/>
                                    </m:rPr>
                                    <a:rPr lang="el-GR" sz="450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Γ</m:t>
                                  </m:r>
                                  <m:r>
                                    <a:rPr lang="el-GR" sz="450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𝜔</m:t>
                                  </m:r>
                                </m:oMath>
                              </m:oMathPara>
                            </a14:m>
                            <a:endParaRPr lang="en-US" sz="4500" dirty="0">
                              <a:latin typeface="Yu Gothic" charset="-128"/>
                              <a:ea typeface="Yu Gothic" charset="-128"/>
                              <a:cs typeface="Yu Gothic" charset="-128"/>
                            </a:endParaRPr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29" name="TextBox 28"/>
                          <p:cNvSpPr txBox="1"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6552644" y="4787128"/>
                            <a:ext cx="660738" cy="784830"/>
                          </a:xfrm>
                          <a:prstGeom prst="rect">
                            <a:avLst/>
                          </a:prstGeom>
                          <a:blipFill rotWithShape="0">
                            <a:blip r:embed="rId8"/>
                            <a:stretch>
                              <a:fillRect r="-18349"/>
                            </a:stretch>
                          </a:blipFill>
                        </p:spPr>
                        <p:txBody>
                          <a:bodyPr/>
                          <a:lstStyle/>
                          <a:p>
                            <a:r>
                              <a:rPr 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</p:grp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26" name="TextBox 25"/>
                        <p:cNvSpPr txBox="1"/>
                        <p:nvPr/>
                      </p:nvSpPr>
                      <p:spPr>
                        <a:xfrm>
                          <a:off x="5324747" y="-1588705"/>
                          <a:ext cx="2764772" cy="784830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l-GR" sz="450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𝜔</m:t>
                              </m:r>
                            </m:oMath>
                          </a14:m>
                          <a:r>
                            <a:rPr lang="en-US" sz="4500" dirty="0" smtClean="0">
                              <a:latin typeface="Yu Gothic" charset="-128"/>
                              <a:ea typeface="Yu Gothic" charset="-128"/>
                              <a:cs typeface="Yu Gothic" charset="-128"/>
                            </a:rPr>
                            <a:t> value</a:t>
                          </a:r>
                          <a:endParaRPr lang="en-US" sz="4500" dirty="0">
                            <a:latin typeface="Yu Gothic" charset="-128"/>
                            <a:ea typeface="Yu Gothic" charset="-128"/>
                            <a:cs typeface="Yu Gothic" charset="-128"/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26" name="TextBox 25"/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5324747" y="-1588705"/>
                          <a:ext cx="2764772" cy="784830"/>
                        </a:xfrm>
                        <a:prstGeom prst="rect">
                          <a:avLst/>
                        </a:prstGeom>
                        <a:blipFill rotWithShape="0">
                          <a:blip r:embed="rId9"/>
                          <a:stretch>
                            <a:fillRect t="-17188" b="-38281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9" name="TextBox 38"/>
                      <p:cNvSpPr txBox="1"/>
                      <p:nvPr/>
                    </p:nvSpPr>
                    <p:spPr>
                      <a:xfrm>
                        <a:off x="5828486" y="4457508"/>
                        <a:ext cx="2193101" cy="78483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14:m>
                          <m:oMath xmlns:m="http://schemas.openxmlformats.org/officeDocument/2006/math">
                            <m:r>
                              <a:rPr lang="el-GR" sz="450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𝜔</m:t>
                            </m:r>
                          </m:oMath>
                        </a14:m>
                        <a:r>
                          <a:rPr lang="en-US" sz="4500" dirty="0" smtClean="0">
                            <a:latin typeface="Yu Gothic" charset="-128"/>
                            <a:ea typeface="Yu Gothic" charset="-128"/>
                            <a:cs typeface="Yu Gothic" charset="-128"/>
                          </a:rPr>
                          <a:t> value</a:t>
                        </a:r>
                        <a:endParaRPr lang="en-US" sz="4500" dirty="0">
                          <a:latin typeface="Yu Gothic" charset="-128"/>
                          <a:ea typeface="Yu Gothic" charset="-128"/>
                          <a:cs typeface="Yu Gothic" charset="-128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39" name="TextBox 38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5828486" y="4457508"/>
                        <a:ext cx="2193101" cy="784830"/>
                      </a:xfrm>
                      <a:prstGeom prst="rect">
                        <a:avLst/>
                      </a:prstGeom>
                      <a:blipFill rotWithShape="0">
                        <a:blip r:embed="rId10"/>
                        <a:stretch>
                          <a:fillRect t="-16279" r="-11142" b="-37984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sp>
              <p:nvSpPr>
                <p:cNvPr id="38" name="Triangle 37"/>
                <p:cNvSpPr/>
                <p:nvPr/>
              </p:nvSpPr>
              <p:spPr>
                <a:xfrm>
                  <a:off x="-4792270" y="-370491"/>
                  <a:ext cx="569685" cy="491108"/>
                </a:xfrm>
                <a:prstGeom prst="triangle">
                  <a:avLst/>
                </a:prstGeom>
                <a:solidFill>
                  <a:srgbClr val="FA842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6523518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Decay to stationary state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1137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392374" y="-2070567"/>
            <a:ext cx="14706268" cy="6985537"/>
            <a:chOff x="-392374" y="-2070567"/>
            <a:chExt cx="14706268" cy="6985537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01" b="20519"/>
            <a:stretch/>
          </p:blipFill>
          <p:spPr>
            <a:xfrm>
              <a:off x="492854" y="38100"/>
              <a:ext cx="9635884" cy="4441421"/>
            </a:xfrm>
            <a:prstGeom prst="rect">
              <a:avLst/>
            </a:prstGeom>
          </p:spPr>
        </p:pic>
        <p:grpSp>
          <p:nvGrpSpPr>
            <p:cNvPr id="24" name="Group 23"/>
            <p:cNvGrpSpPr/>
            <p:nvPr/>
          </p:nvGrpSpPr>
          <p:grpSpPr>
            <a:xfrm>
              <a:off x="-392374" y="-2070567"/>
              <a:ext cx="14706268" cy="6985537"/>
              <a:chOff x="-392374" y="-2070567"/>
              <a:chExt cx="14706268" cy="6985537"/>
            </a:xfrm>
          </p:grpSpPr>
          <p:sp>
            <p:nvSpPr>
              <p:cNvPr id="16" name="Rectangle 15"/>
              <p:cNvSpPr/>
              <p:nvPr/>
            </p:nvSpPr>
            <p:spPr>
              <a:xfrm>
                <a:off x="244613" y="-3127"/>
                <a:ext cx="9167627" cy="41760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" name="TextBox 2"/>
              <p:cNvSpPr txBox="1"/>
              <p:nvPr/>
            </p:nvSpPr>
            <p:spPr>
              <a:xfrm>
                <a:off x="9449394" y="-2070567"/>
                <a:ext cx="1483098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i="1" dirty="0" smtClean="0">
                    <a:latin typeface="Yu Gothic" charset="-128"/>
                    <a:ea typeface="Yu Gothic" charset="-128"/>
                    <a:cs typeface="Yu Gothic" charset="-128"/>
                  </a:rPr>
                  <a:t>Site in HA</a:t>
                </a:r>
                <a:endParaRPr lang="en-US" sz="2200" i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TextBox 27"/>
                  <p:cNvSpPr txBox="1"/>
                  <p:nvPr/>
                </p:nvSpPr>
                <p:spPr>
                  <a:xfrm>
                    <a:off x="9525976" y="114730"/>
                    <a:ext cx="2694199" cy="43088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200" i="1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Implied </a:t>
                    </a:r>
                    <a:r>
                      <a:rPr lang="en-US" sz="2200" i="1" dirty="0" err="1">
                        <a:latin typeface="Yu Gothic" charset="-128"/>
                        <a:ea typeface="Yu Gothic" charset="-128"/>
                        <a:cs typeface="Yu Gothic" charset="-128"/>
                      </a:rPr>
                      <a:t>d</a:t>
                    </a:r>
                    <a:r>
                      <a:rPr lang="en-US" sz="2200" i="1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N/dS (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220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𝑟</m:t>
                            </m:r>
                          </m:sub>
                        </m:sSub>
                      </m:oMath>
                    </a14:m>
                    <a:r>
                      <a:rPr lang="en-US" sz="2200" i="1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)</a:t>
                    </a:r>
                    <a:endParaRPr lang="en-US" sz="2200" i="1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28" name="TextBox 2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525976" y="114730"/>
                    <a:ext cx="2694199" cy="430887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 l="-2941" t="-9859" r="-2036" b="-2676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4" name="TextBox 13"/>
              <p:cNvSpPr txBox="1"/>
              <p:nvPr/>
            </p:nvSpPr>
            <p:spPr>
              <a:xfrm>
                <a:off x="2079280" y="4437916"/>
                <a:ext cx="6697667" cy="477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500" dirty="0" smtClean="0">
                    <a:latin typeface="Yu Gothic" charset="-128"/>
                    <a:ea typeface="Yu Gothic" charset="-128"/>
                    <a:cs typeface="Yu Gothic" charset="-128"/>
                  </a:rPr>
                  <a:t>Branch length (codon substitutions per site)</a:t>
                </a:r>
                <a:endParaRPr lang="en-US" sz="25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 rot="16200000">
                <a:off x="-1489032" y="1937937"/>
                <a:ext cx="3055089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500" dirty="0" smtClean="0">
                    <a:latin typeface="Yu Gothic" charset="-128"/>
                    <a:ea typeface="Yu Gothic" charset="-128"/>
                    <a:cs typeface="Yu Gothic" charset="-128"/>
                  </a:rPr>
                  <a:t>Expected pairwise </a:t>
                </a:r>
                <a:r>
                  <a:rPr lang="en-US" sz="2500" smtClean="0">
                    <a:latin typeface="Yu Gothic" charset="-128"/>
                    <a:ea typeface="Yu Gothic" charset="-128"/>
                    <a:cs typeface="Yu Gothic" charset="-128"/>
                  </a:rPr>
                  <a:t>amino-acid identity</a:t>
                </a:r>
                <a:endParaRPr lang="en-US" sz="25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grpSp>
            <p:nvGrpSpPr>
              <p:cNvPr id="44" name="Group 43"/>
              <p:cNvGrpSpPr/>
              <p:nvPr/>
            </p:nvGrpSpPr>
            <p:grpSpPr>
              <a:xfrm>
                <a:off x="10210067" y="1378060"/>
                <a:ext cx="4103827" cy="1809304"/>
                <a:chOff x="5172736" y="5302733"/>
                <a:chExt cx="4103827" cy="1809304"/>
              </a:xfrm>
            </p:grpSpPr>
            <p:sp>
              <p:nvSpPr>
                <p:cNvPr id="34" name="TextBox 33"/>
                <p:cNvSpPr txBox="1"/>
                <p:nvPr/>
              </p:nvSpPr>
              <p:spPr>
                <a:xfrm>
                  <a:off x="5172736" y="5302733"/>
                  <a:ext cx="1040670" cy="43088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200" b="1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Model</a:t>
                  </a:r>
                  <a:endParaRPr lang="en-US" sz="2200" b="1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grpSp>
              <p:nvGrpSpPr>
                <p:cNvPr id="32" name="Group 31"/>
                <p:cNvGrpSpPr/>
                <p:nvPr/>
              </p:nvGrpSpPr>
              <p:grpSpPr>
                <a:xfrm>
                  <a:off x="5298482" y="5669408"/>
                  <a:ext cx="3978081" cy="1442629"/>
                  <a:chOff x="5298482" y="5669408"/>
                  <a:chExt cx="3978081" cy="1442629"/>
                </a:xfrm>
              </p:grpSpPr>
              <p:grpSp>
                <p:nvGrpSpPr>
                  <p:cNvPr id="2" name="Group 1"/>
                  <p:cNvGrpSpPr/>
                  <p:nvPr/>
                </p:nvGrpSpPr>
                <p:grpSpPr>
                  <a:xfrm>
                    <a:off x="5298482" y="5669408"/>
                    <a:ext cx="1323552" cy="430887"/>
                    <a:chOff x="3547732" y="5860896"/>
                    <a:chExt cx="1323552" cy="430887"/>
                  </a:xfrm>
                </p:grpSpPr>
                <p:sp>
                  <p:nvSpPr>
                    <p:cNvPr id="35" name="Rectangle 34"/>
                    <p:cNvSpPr/>
                    <p:nvPr/>
                  </p:nvSpPr>
                  <p:spPr>
                    <a:xfrm>
                      <a:off x="3547732" y="5919557"/>
                      <a:ext cx="274964" cy="274964"/>
                    </a:xfrm>
                    <a:prstGeom prst="rect">
                      <a:avLst/>
                    </a:prstGeom>
                    <a:solidFill>
                      <a:srgbClr val="B52924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9" name="TextBox 38"/>
                    <p:cNvSpPr txBox="1"/>
                    <p:nvPr/>
                  </p:nvSpPr>
                  <p:spPr>
                    <a:xfrm>
                      <a:off x="3758479" y="5860896"/>
                      <a:ext cx="1112805" cy="430887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2200" dirty="0" err="1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ExpCM</a:t>
                      </a:r>
                      <a:endParaRPr lang="en-US" sz="22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p:grpSp>
              <p:grpSp>
                <p:nvGrpSpPr>
                  <p:cNvPr id="29" name="Group 28"/>
                  <p:cNvGrpSpPr/>
                  <p:nvPr/>
                </p:nvGrpSpPr>
                <p:grpSpPr>
                  <a:xfrm>
                    <a:off x="5298482" y="6681150"/>
                    <a:ext cx="3978081" cy="430887"/>
                    <a:chOff x="4512619" y="6248418"/>
                    <a:chExt cx="3978081" cy="430887"/>
                  </a:xfrm>
                </p:grpSpPr>
                <p:sp>
                  <p:nvSpPr>
                    <p:cNvPr id="36" name="Rectangle 35"/>
                    <p:cNvSpPr/>
                    <p:nvPr/>
                  </p:nvSpPr>
                  <p:spPr>
                    <a:xfrm>
                      <a:off x="4512619" y="6311760"/>
                      <a:ext cx="274964" cy="274964"/>
                    </a:xfrm>
                    <a:prstGeom prst="rect">
                      <a:avLst/>
                    </a:prstGeom>
                    <a:solidFill>
                      <a:srgbClr val="FA842A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41" name="TextBox 40"/>
                        <p:cNvSpPr txBox="1"/>
                        <p:nvPr/>
                      </p:nvSpPr>
                      <p:spPr>
                        <a:xfrm>
                          <a:off x="4738519" y="6248418"/>
                          <a:ext cx="3752181" cy="430887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r>
                            <a:rPr lang="en-US" sz="2200" dirty="0" smtClean="0">
                              <a:latin typeface="Yu Gothic" charset="-128"/>
                              <a:ea typeface="Yu Gothic" charset="-128"/>
                              <a:cs typeface="Yu Gothic" charset="-128"/>
                            </a:rPr>
                            <a:t>GY94 + implied dN/dS 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200" i="1" smtClean="0"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sz="2200" b="0" i="1" smtClean="0"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𝑟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2200" dirty="0" smtClean="0">
                              <a:latin typeface="Yu Gothic" charset="-128"/>
                              <a:ea typeface="Yu Gothic" charset="-128"/>
                              <a:cs typeface="Yu Gothic" charset="-128"/>
                            </a:rPr>
                            <a:t>)</a:t>
                          </a:r>
                          <a:endParaRPr lang="en-US" sz="2200" dirty="0">
                            <a:latin typeface="Yu Gothic" charset="-128"/>
                            <a:ea typeface="Yu Gothic" charset="-128"/>
                            <a:cs typeface="Yu Gothic" charset="-128"/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41" name="TextBox 40"/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4738519" y="6248418"/>
                          <a:ext cx="3752181" cy="430887"/>
                        </a:xfrm>
                        <a:prstGeom prst="rect">
                          <a:avLst/>
                        </a:prstGeom>
                        <a:blipFill rotWithShape="0">
                          <a:blip r:embed="rId5"/>
                          <a:stretch>
                            <a:fillRect l="-2110" t="-9859" r="-1136" b="-28169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  <p:grpSp>
                <p:nvGrpSpPr>
                  <p:cNvPr id="15" name="Group 14"/>
                  <p:cNvGrpSpPr/>
                  <p:nvPr/>
                </p:nvGrpSpPr>
                <p:grpSpPr>
                  <a:xfrm>
                    <a:off x="5298482" y="6007714"/>
                    <a:ext cx="1097528" cy="430887"/>
                    <a:chOff x="4574302" y="5854546"/>
                    <a:chExt cx="1097528" cy="430887"/>
                  </a:xfrm>
                </p:grpSpPr>
                <p:sp>
                  <p:nvSpPr>
                    <p:cNvPr id="37" name="Rectangle 36"/>
                    <p:cNvSpPr/>
                    <p:nvPr/>
                  </p:nvSpPr>
                  <p:spPr>
                    <a:xfrm>
                      <a:off x="4574302" y="5919557"/>
                      <a:ext cx="274964" cy="274964"/>
                    </a:xfrm>
                    <a:prstGeom prst="rect">
                      <a:avLst/>
                    </a:prstGeom>
                    <a:solidFill>
                      <a:srgbClr val="439FC3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2" name="TextBox 41"/>
                    <p:cNvSpPr txBox="1"/>
                    <p:nvPr/>
                  </p:nvSpPr>
                  <p:spPr>
                    <a:xfrm>
                      <a:off x="4785049" y="5854546"/>
                      <a:ext cx="886781" cy="430887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22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GY94</a:t>
                      </a:r>
                      <a:endParaRPr lang="en-US" sz="22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p:grpSp>
              <p:grpSp>
                <p:nvGrpSpPr>
                  <p:cNvPr id="27" name="Group 26"/>
                  <p:cNvGrpSpPr/>
                  <p:nvPr/>
                </p:nvGrpSpPr>
                <p:grpSpPr>
                  <a:xfrm>
                    <a:off x="5298482" y="6346020"/>
                    <a:ext cx="1823498" cy="430887"/>
                    <a:chOff x="6003223" y="5848196"/>
                    <a:chExt cx="1823498" cy="430887"/>
                  </a:xfrm>
                </p:grpSpPr>
                <p:sp>
                  <p:nvSpPr>
                    <p:cNvPr id="38" name="Rectangle 37"/>
                    <p:cNvSpPr/>
                    <p:nvPr/>
                  </p:nvSpPr>
                  <p:spPr>
                    <a:xfrm>
                      <a:off x="6003223" y="5919557"/>
                      <a:ext cx="274964" cy="274964"/>
                    </a:xfrm>
                    <a:prstGeom prst="rect">
                      <a:avLst/>
                    </a:prstGeom>
                    <a:solidFill>
                      <a:srgbClr val="75A88D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43" name="TextBox 42"/>
                        <p:cNvSpPr txBox="1"/>
                        <p:nvPr/>
                      </p:nvSpPr>
                      <p:spPr>
                        <a:xfrm>
                          <a:off x="6213972" y="5848196"/>
                          <a:ext cx="1612749" cy="430887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r>
                            <a:rPr lang="en-US" sz="2200" dirty="0" smtClean="0">
                              <a:latin typeface="Yu Gothic" charset="-128"/>
                              <a:ea typeface="Yu Gothic" charset="-128"/>
                              <a:cs typeface="Yu Gothic" charset="-128"/>
                            </a:rPr>
                            <a:t>GY94 + 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l-GR" sz="220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Γ</m:t>
                              </m:r>
                              <m:r>
                                <a:rPr lang="el-GR" sz="220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𝜔</m:t>
                              </m:r>
                            </m:oMath>
                          </a14:m>
                          <a:endParaRPr lang="en-US" sz="2200" dirty="0">
                            <a:latin typeface="Yu Gothic" charset="-128"/>
                            <a:ea typeface="Yu Gothic" charset="-128"/>
                            <a:cs typeface="Yu Gothic" charset="-128"/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43" name="TextBox 42"/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6213972" y="5848196"/>
                          <a:ext cx="1612749" cy="430887"/>
                        </a:xfrm>
                        <a:prstGeom prst="rect">
                          <a:avLst/>
                        </a:prstGeom>
                        <a:blipFill rotWithShape="0">
                          <a:blip r:embed="rId6"/>
                          <a:stretch>
                            <a:fillRect l="-4924" t="-9859" b="-28169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</p:grpSp>
          </p:grpSp>
          <p:sp>
            <p:nvSpPr>
              <p:cNvPr id="10" name="TextBox 9"/>
              <p:cNvSpPr txBox="1"/>
              <p:nvPr/>
            </p:nvSpPr>
            <p:spPr>
              <a:xfrm>
                <a:off x="3292192" y="148247"/>
                <a:ext cx="728084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dirty="0" smtClean="0">
                    <a:latin typeface="Yu Gothic" charset="-128"/>
                    <a:ea typeface="Yu Gothic" charset="-128"/>
                    <a:cs typeface="Yu Gothic" charset="-128"/>
                  </a:rPr>
                  <a:t>0.46</a:t>
                </a:r>
                <a:endParaRPr lang="en-US" sz="22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3345048" y="-2070567"/>
                <a:ext cx="498855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dirty="0" smtClean="0">
                    <a:latin typeface="Yu Gothic" charset="-128"/>
                    <a:ea typeface="Yu Gothic" charset="-128"/>
                    <a:cs typeface="Yu Gothic" charset="-128"/>
                  </a:rPr>
                  <a:t>17</a:t>
                </a:r>
                <a:endParaRPr lang="en-US" sz="22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pic>
            <p:nvPicPr>
              <p:cNvPr id="45" name="Picture 44"/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661" r="74665"/>
              <a:stretch/>
            </p:blipFill>
            <p:spPr>
              <a:xfrm>
                <a:off x="3426966" y="-1834642"/>
                <a:ext cx="422973" cy="2393145"/>
              </a:xfrm>
              <a:prstGeom prst="rect">
                <a:avLst/>
              </a:prstGeom>
            </p:spPr>
          </p:pic>
          <p:sp>
            <p:nvSpPr>
              <p:cNvPr id="9" name="TextBox 8"/>
              <p:cNvSpPr txBox="1"/>
              <p:nvPr/>
            </p:nvSpPr>
            <p:spPr>
              <a:xfrm>
                <a:off x="5121096" y="148247"/>
                <a:ext cx="728084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dirty="0" smtClean="0">
                    <a:latin typeface="Yu Gothic" charset="-128"/>
                    <a:ea typeface="Yu Gothic" charset="-128"/>
                    <a:cs typeface="Yu Gothic" charset="-128"/>
                  </a:rPr>
                  <a:t>0.36</a:t>
                </a:r>
                <a:endParaRPr lang="en-US" sz="22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5182293" y="-2070567"/>
                <a:ext cx="498855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dirty="0" smtClean="0">
                    <a:latin typeface="Yu Gothic" charset="-128"/>
                    <a:ea typeface="Yu Gothic" charset="-128"/>
                    <a:cs typeface="Yu Gothic" charset="-128"/>
                  </a:rPr>
                  <a:t>28</a:t>
                </a:r>
                <a:endParaRPr lang="en-US" sz="22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pic>
            <p:nvPicPr>
              <p:cNvPr id="60" name="Picture 59"/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907" r="57994"/>
              <a:stretch/>
            </p:blipFill>
            <p:spPr>
              <a:xfrm>
                <a:off x="5211599" y="-1846517"/>
                <a:ext cx="409207" cy="2393145"/>
              </a:xfrm>
              <a:prstGeom prst="rect">
                <a:avLst/>
              </a:prstGeom>
            </p:spPr>
          </p:pic>
          <p:sp>
            <p:nvSpPr>
              <p:cNvPr id="11" name="TextBox 10"/>
              <p:cNvSpPr txBox="1"/>
              <p:nvPr/>
            </p:nvSpPr>
            <p:spPr>
              <a:xfrm>
                <a:off x="1463288" y="148247"/>
                <a:ext cx="728084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dirty="0" smtClean="0">
                    <a:latin typeface="Yu Gothic" charset="-128"/>
                    <a:ea typeface="Yu Gothic" charset="-128"/>
                    <a:cs typeface="Yu Gothic" charset="-128"/>
                  </a:rPr>
                  <a:t>0.91</a:t>
                </a:r>
                <a:endParaRPr lang="en-US" sz="22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1476760" y="-2070567"/>
                <a:ext cx="655949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dirty="0" smtClean="0">
                    <a:latin typeface="Yu Gothic" charset="-128"/>
                    <a:ea typeface="Yu Gothic" charset="-128"/>
                    <a:cs typeface="Yu Gothic" charset="-128"/>
                  </a:rPr>
                  <a:t>199</a:t>
                </a:r>
                <a:endParaRPr lang="en-US" sz="22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pic>
            <p:nvPicPr>
              <p:cNvPr id="61" name="Picture 60"/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2585" r="40319"/>
              <a:stretch/>
            </p:blipFill>
            <p:spPr>
              <a:xfrm>
                <a:off x="1600200" y="-1834642"/>
                <a:ext cx="409154" cy="2393145"/>
              </a:xfrm>
              <a:prstGeom prst="rect">
                <a:avLst/>
              </a:prstGeom>
            </p:spPr>
          </p:pic>
          <p:sp>
            <p:nvSpPr>
              <p:cNvPr id="13" name="TextBox 12"/>
              <p:cNvSpPr txBox="1"/>
              <p:nvPr/>
            </p:nvSpPr>
            <p:spPr>
              <a:xfrm>
                <a:off x="8798261" y="148247"/>
                <a:ext cx="728084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dirty="0" smtClean="0">
                    <a:latin typeface="Yu Gothic" charset="-128"/>
                    <a:ea typeface="Yu Gothic" charset="-128"/>
                    <a:cs typeface="Yu Gothic" charset="-128"/>
                  </a:rPr>
                  <a:t>0.10</a:t>
                </a:r>
                <a:endParaRPr lang="en-US" sz="22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8778905" y="-2070567"/>
                <a:ext cx="655949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dirty="0" smtClean="0">
                    <a:latin typeface="Yu Gothic" charset="-128"/>
                    <a:ea typeface="Yu Gothic" charset="-128"/>
                    <a:cs typeface="Yu Gothic" charset="-128"/>
                  </a:rPr>
                  <a:t>305</a:t>
                </a:r>
                <a:endParaRPr lang="en-US" sz="22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pic>
            <p:nvPicPr>
              <p:cNvPr id="63" name="Picture 62"/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9137" r="23959"/>
              <a:stretch/>
            </p:blipFill>
            <p:spPr>
              <a:xfrm>
                <a:off x="8896614" y="-1810892"/>
                <a:ext cx="404555" cy="2393145"/>
              </a:xfrm>
              <a:prstGeom prst="rect">
                <a:avLst/>
              </a:prstGeom>
            </p:spPr>
          </p:pic>
          <p:sp>
            <p:nvSpPr>
              <p:cNvPr id="12" name="TextBox 11"/>
              <p:cNvSpPr txBox="1"/>
              <p:nvPr/>
            </p:nvSpPr>
            <p:spPr>
              <a:xfrm>
                <a:off x="6950000" y="148247"/>
                <a:ext cx="728084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dirty="0" smtClean="0">
                    <a:latin typeface="Yu Gothic" charset="-128"/>
                    <a:ea typeface="Yu Gothic" charset="-128"/>
                    <a:cs typeface="Yu Gothic" charset="-128"/>
                  </a:rPr>
                  <a:t>0.14</a:t>
                </a:r>
                <a:endParaRPr lang="en-US" sz="22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6957336" y="-2070567"/>
                <a:ext cx="655949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dirty="0" smtClean="0">
                    <a:latin typeface="Yu Gothic" charset="-128"/>
                    <a:ea typeface="Yu Gothic" charset="-128"/>
                    <a:cs typeface="Yu Gothic" charset="-128"/>
                  </a:rPr>
                  <a:t>183</a:t>
                </a:r>
              </a:p>
            </p:txBody>
          </p:sp>
          <p:pic>
            <p:nvPicPr>
              <p:cNvPr id="4" name="Picture 3"/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2320" r="40719"/>
              <a:stretch/>
            </p:blipFill>
            <p:spPr>
              <a:xfrm>
                <a:off x="7061061" y="-1849379"/>
                <a:ext cx="418953" cy="2470118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8983677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Simulations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462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-212956" y="1724916"/>
            <a:ext cx="10571516" cy="3098578"/>
            <a:chOff x="-212956" y="1724916"/>
            <a:chExt cx="10571516" cy="3098578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3029" b="31258"/>
            <a:stretch/>
          </p:blipFill>
          <p:spPr>
            <a:xfrm>
              <a:off x="203200" y="1937016"/>
              <a:ext cx="10058400" cy="2094390"/>
            </a:xfrm>
            <a:prstGeom prst="rect">
              <a:avLst/>
            </a:prstGeom>
          </p:spPr>
        </p:pic>
        <p:grpSp>
          <p:nvGrpSpPr>
            <p:cNvPr id="11" name="Group 10"/>
            <p:cNvGrpSpPr/>
            <p:nvPr/>
          </p:nvGrpSpPr>
          <p:grpSpPr>
            <a:xfrm>
              <a:off x="-212956" y="1724916"/>
              <a:ext cx="10571516" cy="3098578"/>
              <a:chOff x="-212956" y="1724916"/>
              <a:chExt cx="10571516" cy="3098578"/>
            </a:xfrm>
          </p:grpSpPr>
          <p:sp>
            <p:nvSpPr>
              <p:cNvPr id="3" name="TextBox 2"/>
              <p:cNvSpPr txBox="1"/>
              <p:nvPr/>
            </p:nvSpPr>
            <p:spPr>
              <a:xfrm rot="16200000">
                <a:off x="-848717" y="2572778"/>
                <a:ext cx="1917854" cy="64633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>
                    <a:latin typeface="Yu Gothic" charset="-128"/>
                    <a:ea typeface="Yu Gothic" charset="-128"/>
                    <a:cs typeface="Yu Gothic" charset="-128"/>
                  </a:rPr>
                  <a:t>Actual branch length</a:t>
                </a:r>
                <a:endParaRPr lang="en-US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4" name="TextBox 3"/>
              <p:cNvSpPr txBox="1"/>
              <p:nvPr/>
            </p:nvSpPr>
            <p:spPr>
              <a:xfrm>
                <a:off x="3286256" y="4454162"/>
                <a:ext cx="4220705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>
                    <a:latin typeface="Yu Gothic" charset="-128"/>
                    <a:ea typeface="Yu Gothic" charset="-128"/>
                    <a:cs typeface="Yu Gothic" charset="-128"/>
                  </a:rPr>
                  <a:t>Branch length optimized by the model</a:t>
                </a:r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4169092" y="3859308"/>
                <a:ext cx="997620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err="1" smtClean="0">
                    <a:latin typeface="Yu Gothic" charset="-128"/>
                    <a:ea typeface="Yu Gothic" charset="-128"/>
                    <a:cs typeface="Yu Gothic" charset="-128"/>
                  </a:rPr>
                  <a:t>ExpCM</a:t>
                </a:r>
                <a:endParaRPr lang="en-US" sz="1600" dirty="0" smtClean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TextBox 11"/>
                  <p:cNvSpPr txBox="1"/>
                  <p:nvPr/>
                </p:nvSpPr>
                <p:spPr>
                  <a:xfrm>
                    <a:off x="5560820" y="3859308"/>
                    <a:ext cx="1335550" cy="338554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dirty="0" err="1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ExpCM</a:t>
                    </a:r>
                    <a:r>
                      <a:rPr lang="en-US" sz="16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+</a:t>
                    </a:r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sz="160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Γ</m:t>
                        </m:r>
                        <m:r>
                          <a:rPr lang="el-GR" sz="160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𝜔</m:t>
                        </m:r>
                      </m:oMath>
                    </a14:m>
                    <a:endParaRPr lang="en-US" sz="1600" dirty="0" smtClean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12" name="TextBox 1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560820" y="3859308"/>
                    <a:ext cx="1335550" cy="338554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 t="-5357" b="-2142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5" name="TextBox 14"/>
              <p:cNvSpPr txBox="1"/>
              <p:nvPr/>
            </p:nvSpPr>
            <p:spPr>
              <a:xfrm>
                <a:off x="741962" y="3859308"/>
                <a:ext cx="1335550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latin typeface="Yu Gothic" charset="-128"/>
                    <a:ea typeface="Yu Gothic" charset="-128"/>
                    <a:cs typeface="Yu Gothic" charset="-128"/>
                  </a:rPr>
                  <a:t>GY94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TextBox 15"/>
                  <p:cNvSpPr txBox="1"/>
                  <p:nvPr/>
                </p:nvSpPr>
                <p:spPr>
                  <a:xfrm>
                    <a:off x="2406306" y="3859308"/>
                    <a:ext cx="1335550" cy="338554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GY94 + </a:t>
                    </a:r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sz="16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Γ</m:t>
                        </m:r>
                        <m:r>
                          <a:rPr lang="el-GR" sz="16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𝜔</m:t>
                        </m:r>
                      </m:oMath>
                    </a14:m>
                    <a:endParaRPr lang="en-US" sz="1600" dirty="0" smtClean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16" name="TextBox 1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406306" y="3859308"/>
                    <a:ext cx="1335550" cy="338554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 t="-5357" b="-2142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7" name="Rectangle 6"/>
              <p:cNvSpPr/>
              <p:nvPr/>
            </p:nvSpPr>
            <p:spPr>
              <a:xfrm>
                <a:off x="5232399" y="3854871"/>
                <a:ext cx="328421" cy="17653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6896370" y="3859308"/>
                <a:ext cx="1805368" cy="58477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err="1" smtClean="0">
                    <a:latin typeface="Yu Gothic" charset="-128"/>
                    <a:ea typeface="Yu Gothic" charset="-128"/>
                    <a:cs typeface="Yu Gothic" charset="-128"/>
                  </a:rPr>
                  <a:t>ExpCM</a:t>
                </a:r>
                <a:r>
                  <a:rPr lang="en-US" sz="1600" dirty="0" smtClean="0">
                    <a:latin typeface="Yu Gothic" charset="-128"/>
                    <a:ea typeface="Yu Gothic" charset="-128"/>
                    <a:cs typeface="Yu Gothic" charset="-128"/>
                  </a:rPr>
                  <a:t> averaged across sites</a:t>
                </a:r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599607" y="1724916"/>
                <a:ext cx="9661993" cy="3287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TextBox 13"/>
                  <p:cNvSpPr txBox="1"/>
                  <p:nvPr/>
                </p:nvSpPr>
                <p:spPr>
                  <a:xfrm>
                    <a:off x="8569110" y="3844794"/>
                    <a:ext cx="1789450" cy="58477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dirty="0" err="1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ExpCM</a:t>
                    </a:r>
                    <a:r>
                      <a:rPr lang="en-US" sz="16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 averaged across sites+</a:t>
                    </a:r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sz="160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Γ</m:t>
                        </m:r>
                        <m:r>
                          <a:rPr lang="el-GR" sz="160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𝜔</m:t>
                        </m:r>
                      </m:oMath>
                    </a14:m>
                    <a:endParaRPr lang="en-US" sz="1600" dirty="0" smtClean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14" name="TextBox 1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569110" y="3844794"/>
                    <a:ext cx="1789450" cy="584775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 l="-683" t="-3125" r="-5119" b="-12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2054333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50943</TotalTime>
  <Words>484</Words>
  <Application>Microsoft Macintosh PowerPoint</Application>
  <PresentationFormat>Widescreen</PresentationFormat>
  <Paragraphs>190</Paragraphs>
  <Slides>23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Calibri</vt:lpstr>
      <vt:lpstr>Cambria Math</vt:lpstr>
      <vt:lpstr>Yu Gothic</vt:lpstr>
      <vt:lpstr>Arial</vt:lpstr>
      <vt:lpstr>Office Theme</vt:lpstr>
      <vt:lpstr>Modeling site-specific amino-acid preferences deepens phylogenetic estimates of the divergence of viral proteins</vt:lpstr>
      <vt:lpstr>Notes</vt:lpstr>
      <vt:lpstr>MAIN FIGURES</vt:lpstr>
      <vt:lpstr>Model feature comparison</vt:lpstr>
      <vt:lpstr>PowerPoint Presentation</vt:lpstr>
      <vt:lpstr>Decay to stationary state</vt:lpstr>
      <vt:lpstr>PowerPoint Presentation</vt:lpstr>
      <vt:lpstr>Simulations</vt:lpstr>
      <vt:lpstr>PowerPoint Presentation</vt:lpstr>
      <vt:lpstr>Model Comparison Trees</vt:lpstr>
      <vt:lpstr>PowerPoint Presentation</vt:lpstr>
      <vt:lpstr>Model comparison scatterplots</vt:lpstr>
      <vt:lpstr>PowerPoint Presentation</vt:lpstr>
      <vt:lpstr>PowerPoint Presentation</vt:lpstr>
      <vt:lpstr>PowerPoint Presentation</vt:lpstr>
      <vt:lpstr>Competing effects</vt:lpstr>
      <vt:lpstr>PowerPoint Presentation</vt:lpstr>
      <vt:lpstr>`phylobayes`</vt:lpstr>
      <vt:lpstr>PowerPoint Presentation</vt:lpstr>
      <vt:lpstr>PowerPoint Presentation</vt:lpstr>
      <vt:lpstr>SUPPLEMENTARY FIGURES</vt:lpstr>
      <vt:lpstr>Divergence distances</vt:lpstr>
      <vt:lpstr>PowerPoint Presentation</vt:lpstr>
    </vt:vector>
  </TitlesOfParts>
  <Company/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Experimentally Informed Site-Specific Substitution Models Substantially Deepen Divergence Estimates </dc:title>
  <dc:creator>Sarah K. Hilton</dc:creator>
  <cp:lastModifiedBy>Sarah K. Hilton</cp:lastModifiedBy>
  <cp:revision>257</cp:revision>
  <dcterms:created xsi:type="dcterms:W3CDTF">2017-11-03T19:06:03Z</dcterms:created>
  <dcterms:modified xsi:type="dcterms:W3CDTF">2018-04-16T21:15:09Z</dcterms:modified>
</cp:coreProperties>
</file>